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68" r:id="rId2"/>
    <p:sldId id="281" r:id="rId3"/>
    <p:sldId id="293" r:id="rId4"/>
    <p:sldId id="269" r:id="rId5"/>
    <p:sldId id="272" r:id="rId6"/>
    <p:sldId id="276" r:id="rId7"/>
    <p:sldId id="279" r:id="rId8"/>
    <p:sldId id="277" r:id="rId9"/>
    <p:sldId id="278" r:id="rId10"/>
    <p:sldId id="297" r:id="rId11"/>
    <p:sldId id="321" r:id="rId12"/>
    <p:sldId id="320" r:id="rId13"/>
    <p:sldId id="322" r:id="rId14"/>
    <p:sldId id="323" r:id="rId15"/>
    <p:sldId id="286" r:id="rId16"/>
    <p:sldId id="273" r:id="rId17"/>
    <p:sldId id="303" r:id="rId18"/>
    <p:sldId id="304" r:id="rId19"/>
    <p:sldId id="288" r:id="rId20"/>
    <p:sldId id="324" r:id="rId21"/>
    <p:sldId id="305" r:id="rId22"/>
    <p:sldId id="283" r:id="rId23"/>
    <p:sldId id="284" r:id="rId24"/>
    <p:sldId id="285" r:id="rId25"/>
    <p:sldId id="301" r:id="rId26"/>
    <p:sldId id="300" r:id="rId27"/>
    <p:sldId id="287" r:id="rId28"/>
    <p:sldId id="294" r:id="rId29"/>
    <p:sldId id="317" r:id="rId30"/>
    <p:sldId id="257" r:id="rId31"/>
    <p:sldId id="258" r:id="rId32"/>
    <p:sldId id="274" r:id="rId33"/>
    <p:sldId id="260" r:id="rId34"/>
    <p:sldId id="280" r:id="rId35"/>
    <p:sldId id="261" r:id="rId36"/>
    <p:sldId id="262" r:id="rId37"/>
    <p:sldId id="263" r:id="rId38"/>
    <p:sldId id="259" r:id="rId39"/>
    <p:sldId id="264" r:id="rId40"/>
    <p:sldId id="265" r:id="rId41"/>
    <p:sldId id="271" r:id="rId42"/>
    <p:sldId id="266" r:id="rId43"/>
    <p:sldId id="306" r:id="rId44"/>
    <p:sldId id="295" r:id="rId45"/>
    <p:sldId id="325" r:id="rId46"/>
    <p:sldId id="289" r:id="rId47"/>
    <p:sldId id="308" r:id="rId48"/>
    <p:sldId id="310" r:id="rId49"/>
    <p:sldId id="309" r:id="rId50"/>
    <p:sldId id="311" r:id="rId51"/>
    <p:sldId id="313" r:id="rId52"/>
    <p:sldId id="292" r:id="rId53"/>
    <p:sldId id="290" r:id="rId54"/>
    <p:sldId id="296" r:id="rId55"/>
    <p:sldId id="314" r:id="rId56"/>
    <p:sldId id="312" r:id="rId57"/>
    <p:sldId id="318" r:id="rId58"/>
    <p:sldId id="319" r:id="rId59"/>
    <p:sldId id="316" r:id="rId60"/>
    <p:sldId id="326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08" y="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244B8-D0CC-9541-8CBA-ED23E41FDC3E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62F5C-592A-254F-997D-CC28EC1D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5CFFE9-CE2E-7D47-8A78-154C5272348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10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11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12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13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14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88025C-E9F7-F248-AAA5-3BC0BB3743F9}" type="slidenum">
              <a:rPr lang="en-US" sz="1200" b="0">
                <a:latin typeface="Arial" charset="0"/>
              </a:rPr>
              <a:pPr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FF95BB-3C43-7043-8E5A-C37A21591471}" type="slidenum">
              <a:rPr lang="en-US" sz="1200" b="0">
                <a:latin typeface="Arial" charset="0"/>
              </a:rPr>
              <a:pPr/>
              <a:t>16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88025C-E9F7-F248-AAA5-3BC0BB3743F9}" type="slidenum">
              <a:rPr lang="en-US" sz="1200" b="0">
                <a:latin typeface="Arial" charset="0"/>
              </a:rPr>
              <a:pPr/>
              <a:t>17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88025C-E9F7-F248-AAA5-3BC0BB3743F9}" type="slidenum">
              <a:rPr lang="en-US" sz="1200" b="0">
                <a:latin typeface="Arial" charset="0"/>
              </a:rPr>
              <a:pPr/>
              <a:t>18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FF95BB-3C43-7043-8E5A-C37A21591471}" type="slidenum">
              <a:rPr lang="en-US" sz="1200" b="0">
                <a:latin typeface="Arial" charset="0"/>
              </a:rPr>
              <a:pPr/>
              <a:t>19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D2D87E-F06C-8C47-B98E-3430E416225E}" type="slidenum">
              <a:rPr lang="en-US" sz="1200" b="0">
                <a:latin typeface="Arial" charset="0"/>
              </a:rPr>
              <a:pPr/>
              <a:t>2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20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FF95BB-3C43-7043-8E5A-C37A21591471}" type="slidenum">
              <a:rPr lang="en-US" sz="1200" b="0">
                <a:latin typeface="Arial" charset="0"/>
              </a:rPr>
              <a:pPr/>
              <a:t>21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22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23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24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25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26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27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28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29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3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30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31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D2D87E-F06C-8C47-B98E-3430E416225E}" type="slidenum">
              <a:rPr lang="en-US" sz="1200" b="0">
                <a:latin typeface="Arial" charset="0"/>
              </a:rPr>
              <a:pPr/>
              <a:t>32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D2D87E-F06C-8C47-B98E-3430E416225E}" type="slidenum">
              <a:rPr lang="en-US" sz="1200" b="0">
                <a:latin typeface="Arial" charset="0"/>
              </a:rPr>
              <a:pPr/>
              <a:t>33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D2D87E-F06C-8C47-B98E-3430E416225E}" type="slidenum">
              <a:rPr lang="en-US" sz="1200" b="0">
                <a:latin typeface="Arial" charset="0"/>
              </a:rPr>
              <a:pPr/>
              <a:t>34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413CBA-55DA-5C44-8DB1-889B19F573BE}" type="slidenum">
              <a:rPr lang="en-US" sz="1200" b="0">
                <a:latin typeface="Arial" charset="0"/>
              </a:rPr>
              <a:pPr/>
              <a:t>35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C0A417-882B-FE46-85F1-BD4A9455E081}" type="slidenum">
              <a:rPr lang="en-US" sz="1200" b="0">
                <a:latin typeface="Arial" charset="0"/>
              </a:rPr>
              <a:pPr/>
              <a:t>36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14E34A-61C6-4945-BEA1-C319333B1200}" type="slidenum">
              <a:rPr lang="en-US" sz="1200" b="0">
                <a:latin typeface="Arial" charset="0"/>
              </a:rPr>
              <a:pPr/>
              <a:t>37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FF95BB-3C43-7043-8E5A-C37A21591471}" type="slidenum">
              <a:rPr lang="en-US" sz="1200" b="0">
                <a:latin typeface="Arial" charset="0"/>
              </a:rPr>
              <a:pPr/>
              <a:t>38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3B63E2-5FBA-7C45-B94F-E2AB74C23608}" type="slidenum">
              <a:rPr lang="en-US" sz="1200" b="0">
                <a:latin typeface="Arial" charset="0"/>
              </a:rPr>
              <a:pPr/>
              <a:t>39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D2D87E-F06C-8C47-B98E-3430E416225E}" type="slidenum">
              <a:rPr lang="en-US" sz="1200" b="0">
                <a:latin typeface="Arial" charset="0"/>
              </a:rPr>
              <a:pPr/>
              <a:t>4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88025C-E9F7-F248-AAA5-3BC0BB3743F9}" type="slidenum">
              <a:rPr lang="en-US" sz="1200" b="0">
                <a:latin typeface="Arial" charset="0"/>
              </a:rPr>
              <a:pPr/>
              <a:t>40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88025C-E9F7-F248-AAA5-3BC0BB3743F9}" type="slidenum">
              <a:rPr lang="en-US" sz="1200" b="0">
                <a:latin typeface="Arial" charset="0"/>
              </a:rPr>
              <a:pPr/>
              <a:t>41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C2B494-EF0A-3C4A-949A-B3888CE57669}" type="slidenum">
              <a:rPr lang="en-US" sz="1200" b="0">
                <a:latin typeface="Arial" charset="0"/>
              </a:rPr>
              <a:pPr/>
              <a:t>42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FF95BB-3C43-7043-8E5A-C37A21591471}" type="slidenum">
              <a:rPr lang="en-US" sz="1200" b="0">
                <a:latin typeface="Arial" charset="0"/>
              </a:rPr>
              <a:pPr/>
              <a:t>43</a:t>
            </a:fld>
            <a:endParaRPr lang="en-US" sz="1200" b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44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45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46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47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48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49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5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50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51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52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53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54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55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56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57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58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59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6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60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7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8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21EE-AF33-B547-9962-12F7A7CD3A6C}" type="slidenum">
              <a:rPr lang="en-US" sz="1200" b="0">
                <a:latin typeface="Arial" charset="0"/>
              </a:rPr>
              <a:pPr/>
              <a:t>9</a:t>
            </a:fld>
            <a:endParaRPr lang="en-US" sz="1200" b="0">
              <a:latin typeface="Arial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8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3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8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6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D83AE-74A9-BB49-B915-4F96019BCDD5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8D31-3E94-E24E-91E3-12A72E6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8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.png"/><Relationship Id="rId5" Type="http://schemas.openxmlformats.org/officeDocument/2006/relationships/oleObject" Target="Euclid:Users:kenney:Desktop:mult%20table.docx!OLE_LINK2" TargetMode="External"/><Relationship Id="rId6" Type="http://schemas.openxmlformats.org/officeDocument/2006/relationships/image" Target="../media/image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1.png"/><Relationship Id="rId5" Type="http://schemas.openxmlformats.org/officeDocument/2006/relationships/oleObject" Target="Euclid:Users:kenney:Desktop:Document2.docx!OLE_LINK1" TargetMode="External"/><Relationship Id="rId6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t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image" Target="../media/image1.png"/><Relationship Id="rId5" Type="http://schemas.openxmlformats.org/officeDocument/2006/relationships/oleObject" Target="file:///\\localhost\Users\kenney\Desktop\ATMIM1:9:2014\Document8!OLE_LINK3" TargetMode="External"/><Relationship Id="rId6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-381000" y="-533400"/>
            <a:ext cx="9906000" cy="7772400"/>
            <a:chOff x="-240" y="-288"/>
            <a:chExt cx="6240" cy="4896"/>
          </a:xfrm>
        </p:grpSpPr>
        <p:pic>
          <p:nvPicPr>
            <p:cNvPr id="2191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5367" name="Group 6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15377" name="Line 7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Line 8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68" name="Group 9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15375" name="Line 10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Line 11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69" name="Group 12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15373" name="Line 13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Line 14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70" name="Group 15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15371" name="Line 16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2" name="Line 17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63" name="Text Box 18"/>
          <p:cNvSpPr txBox="1">
            <a:spLocks noChangeArrowheads="1"/>
          </p:cNvSpPr>
          <p:nvPr/>
        </p:nvSpPr>
        <p:spPr bwMode="auto">
          <a:xfrm>
            <a:off x="1695018" y="211138"/>
            <a:ext cx="56095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C0504D"/>
                </a:solidFill>
                <a:latin typeface="Times New Roman" charset="0"/>
              </a:rPr>
              <a:t>MAKING </a:t>
            </a:r>
          </a:p>
          <a:p>
            <a:pPr algn="ctr"/>
            <a:r>
              <a:rPr lang="en-US" sz="3200" b="1" dirty="0" smtClean="0">
                <a:solidFill>
                  <a:srgbClr val="C0504D"/>
                </a:solidFill>
                <a:latin typeface="Lucida Calligraphy"/>
                <a:cs typeface="Lucida Calligraphy"/>
              </a:rPr>
              <a:t>RATIONAL NUMBERS</a:t>
            </a:r>
          </a:p>
          <a:p>
            <a:pPr algn="ctr"/>
            <a:r>
              <a:rPr lang="en-US" sz="2400" b="1" dirty="0" smtClean="0">
                <a:solidFill>
                  <a:srgbClr val="C0504D"/>
                </a:solidFill>
                <a:latin typeface="Times New Roman" charset="0"/>
              </a:rPr>
              <a:t>MORE MEANINGFUL</a:t>
            </a:r>
            <a:endParaRPr lang="en-US" sz="2400" b="1" dirty="0">
              <a:solidFill>
                <a:srgbClr val="C0504D"/>
              </a:solidFill>
              <a:latin typeface="Times New Roman" charset="0"/>
            </a:endParaRP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2836556" y="5334000"/>
            <a:ext cx="3324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Times New Roman" charset="0"/>
              </a:rPr>
              <a:t>ATMIM WINTER CONFERENCE</a:t>
            </a:r>
          </a:p>
          <a:p>
            <a:pPr algn="ctr"/>
            <a:r>
              <a:rPr lang="en-US" sz="1600" b="1" dirty="0" smtClean="0">
                <a:latin typeface="Times New Roman" charset="0"/>
              </a:rPr>
              <a:t>BOSTON COLLEGE</a:t>
            </a:r>
          </a:p>
          <a:p>
            <a:pPr algn="ctr"/>
            <a:r>
              <a:rPr lang="en-US" sz="1600" b="1" dirty="0" smtClean="0">
                <a:latin typeface="Times New Roman" charset="0"/>
              </a:rPr>
              <a:t>JANUARY 9 2014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15365" name="Text Box 22"/>
          <p:cNvSpPr txBox="1">
            <a:spLocks noChangeArrowheads="1"/>
          </p:cNvSpPr>
          <p:nvPr/>
        </p:nvSpPr>
        <p:spPr bwMode="auto">
          <a:xfrm>
            <a:off x="2981325" y="6224588"/>
            <a:ext cx="32559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Times New Roman" charset="0"/>
              </a:rPr>
              <a:t>Margaret J. Kenney (kenney@bc.edu)</a:t>
            </a:r>
          </a:p>
          <a:p>
            <a:pPr algn="ctr"/>
            <a:r>
              <a:rPr lang="en-US" sz="1400" b="1">
                <a:latin typeface="Times New Roman" charset="0"/>
              </a:rPr>
              <a:t>Boston College, Chestnut Hill MA 02467</a:t>
            </a:r>
            <a:endParaRPr lang="en-US" sz="140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41124" y="1585291"/>
            <a:ext cx="1549400" cy="1543050"/>
            <a:chOff x="8404" y="5085"/>
            <a:chExt cx="2441" cy="2431"/>
          </a:xfrm>
        </p:grpSpPr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 flipH="1">
              <a:off x="9044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 flipH="1">
              <a:off x="8724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flipH="1">
              <a:off x="8404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flipH="1">
              <a:off x="8784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8464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flipH="1">
              <a:off x="8532" y="553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flipH="1" flipV="1">
              <a:off x="9056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flipH="1" flipV="1">
              <a:off x="8736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H="1" flipV="1">
              <a:off x="8412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flipH="1" flipV="1">
              <a:off x="8800" y="655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flipH="1" flipV="1">
              <a:off x="8480" y="655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 flipH="1" flipV="1">
              <a:off x="8544" y="680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 rot="-5400000">
              <a:off x="9209" y="588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 rot="-5400000">
              <a:off x="9209" y="556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rot="-5400000">
              <a:off x="9209" y="524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 rot="-5400000">
              <a:off x="8949" y="5626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-5400000">
              <a:off x="8949" y="5310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-5400000">
              <a:off x="8697" y="537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5400000" flipV="1">
              <a:off x="9209" y="646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5400000" flipV="1">
              <a:off x="9209" y="678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5400000" flipV="1">
              <a:off x="9209" y="710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5400000" flipV="1">
              <a:off x="8957" y="6716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 rot="5400000" flipV="1">
              <a:off x="8957" y="704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rot="5400000" flipV="1">
              <a:off x="8705" y="696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9640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960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10280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9896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10216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36" name="AutoShape 31"/>
            <p:cNvSpPr>
              <a:spLocks noChangeArrowheads="1"/>
            </p:cNvSpPr>
            <p:nvPr/>
          </p:nvSpPr>
          <p:spPr bwMode="auto">
            <a:xfrm>
              <a:off x="10144" y="5531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37" name="AutoShape 32"/>
            <p:cNvSpPr>
              <a:spLocks noChangeArrowheads="1"/>
            </p:cNvSpPr>
            <p:nvPr/>
          </p:nvSpPr>
          <p:spPr bwMode="auto">
            <a:xfrm flipV="1">
              <a:off x="9628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38" name="AutoShape 33"/>
            <p:cNvSpPr>
              <a:spLocks noChangeArrowheads="1"/>
            </p:cNvSpPr>
            <p:nvPr/>
          </p:nvSpPr>
          <p:spPr bwMode="auto">
            <a:xfrm flipV="1">
              <a:off x="9948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39" name="AutoShape 34"/>
            <p:cNvSpPr>
              <a:spLocks noChangeArrowheads="1"/>
            </p:cNvSpPr>
            <p:nvPr/>
          </p:nvSpPr>
          <p:spPr bwMode="auto">
            <a:xfrm flipV="1">
              <a:off x="10268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0" name="AutoShape 35"/>
            <p:cNvSpPr>
              <a:spLocks noChangeArrowheads="1"/>
            </p:cNvSpPr>
            <p:nvPr/>
          </p:nvSpPr>
          <p:spPr bwMode="auto">
            <a:xfrm flipV="1">
              <a:off x="9884" y="656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2" name="AutoShape 36"/>
            <p:cNvSpPr>
              <a:spLocks noChangeArrowheads="1"/>
            </p:cNvSpPr>
            <p:nvPr/>
          </p:nvSpPr>
          <p:spPr bwMode="auto">
            <a:xfrm flipV="1">
              <a:off x="10204" y="656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3" name="AutoShape 37"/>
            <p:cNvSpPr>
              <a:spLocks noChangeArrowheads="1"/>
            </p:cNvSpPr>
            <p:nvPr/>
          </p:nvSpPr>
          <p:spPr bwMode="auto">
            <a:xfrm flipV="1">
              <a:off x="10136" y="681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4" name="AutoShape 38"/>
            <p:cNvSpPr>
              <a:spLocks noChangeArrowheads="1"/>
            </p:cNvSpPr>
            <p:nvPr/>
          </p:nvSpPr>
          <p:spPr bwMode="auto">
            <a:xfrm rot="5400000" flipH="1">
              <a:off x="9466" y="588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5" name="AutoShape 39"/>
            <p:cNvSpPr>
              <a:spLocks noChangeArrowheads="1"/>
            </p:cNvSpPr>
            <p:nvPr/>
          </p:nvSpPr>
          <p:spPr bwMode="auto">
            <a:xfrm rot="5400000" flipH="1">
              <a:off x="9466" y="556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6" name="AutoShape 40"/>
            <p:cNvSpPr>
              <a:spLocks noChangeArrowheads="1"/>
            </p:cNvSpPr>
            <p:nvPr/>
          </p:nvSpPr>
          <p:spPr bwMode="auto">
            <a:xfrm rot="5400000" flipH="1">
              <a:off x="9466" y="524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7" name="AutoShape 41"/>
            <p:cNvSpPr>
              <a:spLocks noChangeArrowheads="1"/>
            </p:cNvSpPr>
            <p:nvPr/>
          </p:nvSpPr>
          <p:spPr bwMode="auto">
            <a:xfrm rot="5400000" flipH="1">
              <a:off x="9722" y="5630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8" name="AutoShape 42"/>
            <p:cNvSpPr>
              <a:spLocks noChangeArrowheads="1"/>
            </p:cNvSpPr>
            <p:nvPr/>
          </p:nvSpPr>
          <p:spPr bwMode="auto">
            <a:xfrm rot="5400000" flipH="1">
              <a:off x="9718" y="531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9" name="AutoShape 43"/>
            <p:cNvSpPr>
              <a:spLocks noChangeArrowheads="1"/>
            </p:cNvSpPr>
            <p:nvPr/>
          </p:nvSpPr>
          <p:spPr bwMode="auto">
            <a:xfrm rot="5400000" flipH="1">
              <a:off x="9978" y="537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0" name="AutoShape 44"/>
            <p:cNvSpPr>
              <a:spLocks noChangeArrowheads="1"/>
            </p:cNvSpPr>
            <p:nvPr/>
          </p:nvSpPr>
          <p:spPr bwMode="auto">
            <a:xfrm rot="-5400000" flipH="1" flipV="1">
              <a:off x="9466" y="646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1" name="AutoShape 45"/>
            <p:cNvSpPr>
              <a:spLocks noChangeArrowheads="1"/>
            </p:cNvSpPr>
            <p:nvPr/>
          </p:nvSpPr>
          <p:spPr bwMode="auto">
            <a:xfrm rot="-5400000" flipH="1" flipV="1">
              <a:off x="9466" y="678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2" name="AutoShape 46"/>
            <p:cNvSpPr>
              <a:spLocks noChangeArrowheads="1"/>
            </p:cNvSpPr>
            <p:nvPr/>
          </p:nvSpPr>
          <p:spPr bwMode="auto">
            <a:xfrm rot="-5400000" flipH="1" flipV="1">
              <a:off x="9466" y="710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3" name="AutoShape 47"/>
            <p:cNvSpPr>
              <a:spLocks noChangeArrowheads="1"/>
            </p:cNvSpPr>
            <p:nvPr/>
          </p:nvSpPr>
          <p:spPr bwMode="auto">
            <a:xfrm rot="-5400000" flipH="1" flipV="1">
              <a:off x="9722" y="671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4" name="AutoShape 48"/>
            <p:cNvSpPr>
              <a:spLocks noChangeArrowheads="1"/>
            </p:cNvSpPr>
            <p:nvPr/>
          </p:nvSpPr>
          <p:spPr bwMode="auto">
            <a:xfrm rot="-5400000" flipH="1" flipV="1">
              <a:off x="9722" y="703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5" name="AutoShape 49"/>
            <p:cNvSpPr>
              <a:spLocks noChangeArrowheads="1"/>
            </p:cNvSpPr>
            <p:nvPr/>
          </p:nvSpPr>
          <p:spPr bwMode="auto">
            <a:xfrm rot="-5400000" flipH="1" flipV="1">
              <a:off x="9978" y="697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9156" name="Group 50"/>
          <p:cNvGrpSpPr>
            <a:grpSpLocks/>
          </p:cNvGrpSpPr>
          <p:nvPr/>
        </p:nvGrpSpPr>
        <p:grpSpPr bwMode="auto">
          <a:xfrm>
            <a:off x="2736645" y="3353706"/>
            <a:ext cx="1549400" cy="1543050"/>
            <a:chOff x="8404" y="5085"/>
            <a:chExt cx="2441" cy="2431"/>
          </a:xfrm>
        </p:grpSpPr>
        <p:sp>
          <p:nvSpPr>
            <p:cNvPr id="219157" name="AutoShape 51"/>
            <p:cNvSpPr>
              <a:spLocks noChangeArrowheads="1"/>
            </p:cNvSpPr>
            <p:nvPr/>
          </p:nvSpPr>
          <p:spPr bwMode="auto">
            <a:xfrm flipH="1">
              <a:off x="9044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8" name="AutoShape 52"/>
            <p:cNvSpPr>
              <a:spLocks noChangeArrowheads="1"/>
            </p:cNvSpPr>
            <p:nvPr/>
          </p:nvSpPr>
          <p:spPr bwMode="auto">
            <a:xfrm flipH="1">
              <a:off x="8724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9" name="AutoShape 53"/>
            <p:cNvSpPr>
              <a:spLocks noChangeArrowheads="1"/>
            </p:cNvSpPr>
            <p:nvPr/>
          </p:nvSpPr>
          <p:spPr bwMode="auto">
            <a:xfrm flipH="1">
              <a:off x="8404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60" name="AutoShape 54"/>
            <p:cNvSpPr>
              <a:spLocks noChangeArrowheads="1"/>
            </p:cNvSpPr>
            <p:nvPr/>
          </p:nvSpPr>
          <p:spPr bwMode="auto">
            <a:xfrm flipH="1">
              <a:off x="8784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61" name="AutoShape 55"/>
            <p:cNvSpPr>
              <a:spLocks noChangeArrowheads="1"/>
            </p:cNvSpPr>
            <p:nvPr/>
          </p:nvSpPr>
          <p:spPr bwMode="auto">
            <a:xfrm flipH="1">
              <a:off x="8464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62" name="AutoShape 56"/>
            <p:cNvSpPr>
              <a:spLocks noChangeArrowheads="1"/>
            </p:cNvSpPr>
            <p:nvPr/>
          </p:nvSpPr>
          <p:spPr bwMode="auto">
            <a:xfrm flipH="1">
              <a:off x="8532" y="553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63" name="AutoShape 57"/>
            <p:cNvSpPr>
              <a:spLocks noChangeArrowheads="1"/>
            </p:cNvSpPr>
            <p:nvPr/>
          </p:nvSpPr>
          <p:spPr bwMode="auto">
            <a:xfrm flipH="1" flipV="1">
              <a:off x="9056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64" name="AutoShape 58"/>
            <p:cNvSpPr>
              <a:spLocks noChangeArrowheads="1"/>
            </p:cNvSpPr>
            <p:nvPr/>
          </p:nvSpPr>
          <p:spPr bwMode="auto">
            <a:xfrm flipH="1" flipV="1">
              <a:off x="8736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65" name="AutoShape 59"/>
            <p:cNvSpPr>
              <a:spLocks noChangeArrowheads="1"/>
            </p:cNvSpPr>
            <p:nvPr/>
          </p:nvSpPr>
          <p:spPr bwMode="auto">
            <a:xfrm flipH="1" flipV="1">
              <a:off x="8412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66" name="AutoShape 60"/>
            <p:cNvSpPr>
              <a:spLocks noChangeArrowheads="1"/>
            </p:cNvSpPr>
            <p:nvPr/>
          </p:nvSpPr>
          <p:spPr bwMode="auto">
            <a:xfrm flipH="1" flipV="1">
              <a:off x="8800" y="655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67" name="AutoShape 61"/>
            <p:cNvSpPr>
              <a:spLocks noChangeArrowheads="1"/>
            </p:cNvSpPr>
            <p:nvPr/>
          </p:nvSpPr>
          <p:spPr bwMode="auto">
            <a:xfrm flipH="1" flipV="1">
              <a:off x="8480" y="655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0" name="AutoShape 62"/>
            <p:cNvSpPr>
              <a:spLocks noChangeArrowheads="1"/>
            </p:cNvSpPr>
            <p:nvPr/>
          </p:nvSpPr>
          <p:spPr bwMode="auto">
            <a:xfrm flipH="1" flipV="1">
              <a:off x="8544" y="680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6" name="AutoShape 63"/>
            <p:cNvSpPr>
              <a:spLocks noChangeArrowheads="1"/>
            </p:cNvSpPr>
            <p:nvPr/>
          </p:nvSpPr>
          <p:spPr bwMode="auto">
            <a:xfrm rot="-5400000">
              <a:off x="9209" y="588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9" name="AutoShape 64"/>
            <p:cNvSpPr>
              <a:spLocks noChangeArrowheads="1"/>
            </p:cNvSpPr>
            <p:nvPr/>
          </p:nvSpPr>
          <p:spPr bwMode="auto">
            <a:xfrm rot="-5400000">
              <a:off x="9209" y="556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0" name="AutoShape 65"/>
            <p:cNvSpPr>
              <a:spLocks noChangeArrowheads="1"/>
            </p:cNvSpPr>
            <p:nvPr/>
          </p:nvSpPr>
          <p:spPr bwMode="auto">
            <a:xfrm rot="-5400000">
              <a:off x="9209" y="524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1" name="AutoShape 66"/>
            <p:cNvSpPr>
              <a:spLocks noChangeArrowheads="1"/>
            </p:cNvSpPr>
            <p:nvPr/>
          </p:nvSpPr>
          <p:spPr bwMode="auto">
            <a:xfrm rot="-5400000">
              <a:off x="8949" y="5626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2" name="AutoShape 67"/>
            <p:cNvSpPr>
              <a:spLocks noChangeArrowheads="1"/>
            </p:cNvSpPr>
            <p:nvPr/>
          </p:nvSpPr>
          <p:spPr bwMode="auto">
            <a:xfrm rot="-5400000">
              <a:off x="8949" y="5310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3" name="AutoShape 68"/>
            <p:cNvSpPr>
              <a:spLocks noChangeArrowheads="1"/>
            </p:cNvSpPr>
            <p:nvPr/>
          </p:nvSpPr>
          <p:spPr bwMode="auto">
            <a:xfrm rot="-5400000">
              <a:off x="8697" y="537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4" name="AutoShape 69"/>
            <p:cNvSpPr>
              <a:spLocks noChangeArrowheads="1"/>
            </p:cNvSpPr>
            <p:nvPr/>
          </p:nvSpPr>
          <p:spPr bwMode="auto">
            <a:xfrm rot="5400000" flipV="1">
              <a:off x="9209" y="646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5" name="AutoShape 70"/>
            <p:cNvSpPr>
              <a:spLocks noChangeArrowheads="1"/>
            </p:cNvSpPr>
            <p:nvPr/>
          </p:nvSpPr>
          <p:spPr bwMode="auto">
            <a:xfrm rot="5400000" flipV="1">
              <a:off x="9209" y="678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6" name="AutoShape 71"/>
            <p:cNvSpPr>
              <a:spLocks noChangeArrowheads="1"/>
            </p:cNvSpPr>
            <p:nvPr/>
          </p:nvSpPr>
          <p:spPr bwMode="auto">
            <a:xfrm rot="5400000" flipV="1">
              <a:off x="9209" y="710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7" name="AutoShape 72"/>
            <p:cNvSpPr>
              <a:spLocks noChangeArrowheads="1"/>
            </p:cNvSpPr>
            <p:nvPr/>
          </p:nvSpPr>
          <p:spPr bwMode="auto">
            <a:xfrm rot="5400000" flipV="1">
              <a:off x="8957" y="6716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8" name="AutoShape 73"/>
            <p:cNvSpPr>
              <a:spLocks noChangeArrowheads="1"/>
            </p:cNvSpPr>
            <p:nvPr/>
          </p:nvSpPr>
          <p:spPr bwMode="auto">
            <a:xfrm rot="5400000" flipV="1">
              <a:off x="8957" y="704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9" name="AutoShape 74"/>
            <p:cNvSpPr>
              <a:spLocks noChangeArrowheads="1"/>
            </p:cNvSpPr>
            <p:nvPr/>
          </p:nvSpPr>
          <p:spPr bwMode="auto">
            <a:xfrm rot="5400000" flipV="1">
              <a:off x="8705" y="696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0" name="AutoShape 75"/>
            <p:cNvSpPr>
              <a:spLocks noChangeArrowheads="1"/>
            </p:cNvSpPr>
            <p:nvPr/>
          </p:nvSpPr>
          <p:spPr bwMode="auto">
            <a:xfrm>
              <a:off x="9640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1" name="AutoShape 76"/>
            <p:cNvSpPr>
              <a:spLocks noChangeArrowheads="1"/>
            </p:cNvSpPr>
            <p:nvPr/>
          </p:nvSpPr>
          <p:spPr bwMode="auto">
            <a:xfrm>
              <a:off x="9960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68" name="AutoShape 77"/>
            <p:cNvSpPr>
              <a:spLocks noChangeArrowheads="1"/>
            </p:cNvSpPr>
            <p:nvPr/>
          </p:nvSpPr>
          <p:spPr bwMode="auto">
            <a:xfrm>
              <a:off x="10280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69" name="AutoShape 78"/>
            <p:cNvSpPr>
              <a:spLocks noChangeArrowheads="1"/>
            </p:cNvSpPr>
            <p:nvPr/>
          </p:nvSpPr>
          <p:spPr bwMode="auto">
            <a:xfrm>
              <a:off x="9896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70" name="AutoShape 79"/>
            <p:cNvSpPr>
              <a:spLocks noChangeArrowheads="1"/>
            </p:cNvSpPr>
            <p:nvPr/>
          </p:nvSpPr>
          <p:spPr bwMode="auto">
            <a:xfrm>
              <a:off x="10216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71" name="AutoShape 80"/>
            <p:cNvSpPr>
              <a:spLocks noChangeArrowheads="1"/>
            </p:cNvSpPr>
            <p:nvPr/>
          </p:nvSpPr>
          <p:spPr bwMode="auto">
            <a:xfrm>
              <a:off x="10144" y="5531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72" name="AutoShape 81"/>
            <p:cNvSpPr>
              <a:spLocks noChangeArrowheads="1"/>
            </p:cNvSpPr>
            <p:nvPr/>
          </p:nvSpPr>
          <p:spPr bwMode="auto">
            <a:xfrm flipV="1">
              <a:off x="9628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73" name="AutoShape 82"/>
            <p:cNvSpPr>
              <a:spLocks noChangeArrowheads="1"/>
            </p:cNvSpPr>
            <p:nvPr/>
          </p:nvSpPr>
          <p:spPr bwMode="auto">
            <a:xfrm flipV="1">
              <a:off x="9948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74" name="AutoShape 83"/>
            <p:cNvSpPr>
              <a:spLocks noChangeArrowheads="1"/>
            </p:cNvSpPr>
            <p:nvPr/>
          </p:nvSpPr>
          <p:spPr bwMode="auto">
            <a:xfrm flipV="1">
              <a:off x="10268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75" name="AutoShape 84"/>
            <p:cNvSpPr>
              <a:spLocks noChangeArrowheads="1"/>
            </p:cNvSpPr>
            <p:nvPr/>
          </p:nvSpPr>
          <p:spPr bwMode="auto">
            <a:xfrm flipV="1">
              <a:off x="9884" y="656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76" name="AutoShape 85"/>
            <p:cNvSpPr>
              <a:spLocks noChangeArrowheads="1"/>
            </p:cNvSpPr>
            <p:nvPr/>
          </p:nvSpPr>
          <p:spPr bwMode="auto">
            <a:xfrm flipV="1">
              <a:off x="10204" y="656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77" name="AutoShape 86"/>
            <p:cNvSpPr>
              <a:spLocks noChangeArrowheads="1"/>
            </p:cNvSpPr>
            <p:nvPr/>
          </p:nvSpPr>
          <p:spPr bwMode="auto">
            <a:xfrm flipV="1">
              <a:off x="10136" y="681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78" name="AutoShape 87"/>
            <p:cNvSpPr>
              <a:spLocks noChangeArrowheads="1"/>
            </p:cNvSpPr>
            <p:nvPr/>
          </p:nvSpPr>
          <p:spPr bwMode="auto">
            <a:xfrm rot="5400000" flipH="1">
              <a:off x="9466" y="588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79" name="AutoShape 88"/>
            <p:cNvSpPr>
              <a:spLocks noChangeArrowheads="1"/>
            </p:cNvSpPr>
            <p:nvPr/>
          </p:nvSpPr>
          <p:spPr bwMode="auto">
            <a:xfrm rot="5400000" flipH="1">
              <a:off x="9466" y="556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80" name="AutoShape 89"/>
            <p:cNvSpPr>
              <a:spLocks noChangeArrowheads="1"/>
            </p:cNvSpPr>
            <p:nvPr/>
          </p:nvSpPr>
          <p:spPr bwMode="auto">
            <a:xfrm rot="5400000" flipH="1">
              <a:off x="9466" y="524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81" name="AutoShape 90"/>
            <p:cNvSpPr>
              <a:spLocks noChangeArrowheads="1"/>
            </p:cNvSpPr>
            <p:nvPr/>
          </p:nvSpPr>
          <p:spPr bwMode="auto">
            <a:xfrm rot="5400000" flipH="1">
              <a:off x="9722" y="5630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82" name="AutoShape 91"/>
            <p:cNvSpPr>
              <a:spLocks noChangeArrowheads="1"/>
            </p:cNvSpPr>
            <p:nvPr/>
          </p:nvSpPr>
          <p:spPr bwMode="auto">
            <a:xfrm rot="5400000" flipH="1">
              <a:off x="9718" y="531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83" name="AutoShape 92"/>
            <p:cNvSpPr>
              <a:spLocks noChangeArrowheads="1"/>
            </p:cNvSpPr>
            <p:nvPr/>
          </p:nvSpPr>
          <p:spPr bwMode="auto">
            <a:xfrm rot="5400000" flipH="1">
              <a:off x="9978" y="537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84" name="AutoShape 93"/>
            <p:cNvSpPr>
              <a:spLocks noChangeArrowheads="1"/>
            </p:cNvSpPr>
            <p:nvPr/>
          </p:nvSpPr>
          <p:spPr bwMode="auto">
            <a:xfrm rot="-5400000" flipH="1" flipV="1">
              <a:off x="9466" y="646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85" name="AutoShape 94"/>
            <p:cNvSpPr>
              <a:spLocks noChangeArrowheads="1"/>
            </p:cNvSpPr>
            <p:nvPr/>
          </p:nvSpPr>
          <p:spPr bwMode="auto">
            <a:xfrm rot="-5400000" flipH="1" flipV="1">
              <a:off x="9466" y="678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86" name="AutoShape 95"/>
            <p:cNvSpPr>
              <a:spLocks noChangeArrowheads="1"/>
            </p:cNvSpPr>
            <p:nvPr/>
          </p:nvSpPr>
          <p:spPr bwMode="auto">
            <a:xfrm rot="-5400000" flipH="1" flipV="1">
              <a:off x="9466" y="710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87" name="AutoShape 96"/>
            <p:cNvSpPr>
              <a:spLocks noChangeArrowheads="1"/>
            </p:cNvSpPr>
            <p:nvPr/>
          </p:nvSpPr>
          <p:spPr bwMode="auto">
            <a:xfrm rot="-5400000" flipH="1" flipV="1">
              <a:off x="9722" y="671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88" name="AutoShape 97"/>
            <p:cNvSpPr>
              <a:spLocks noChangeArrowheads="1"/>
            </p:cNvSpPr>
            <p:nvPr/>
          </p:nvSpPr>
          <p:spPr bwMode="auto">
            <a:xfrm rot="-5400000" flipH="1" flipV="1">
              <a:off x="9722" y="703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89" name="AutoShape 98"/>
            <p:cNvSpPr>
              <a:spLocks noChangeArrowheads="1"/>
            </p:cNvSpPr>
            <p:nvPr/>
          </p:nvSpPr>
          <p:spPr bwMode="auto">
            <a:xfrm rot="-5400000" flipH="1" flipV="1">
              <a:off x="9978" y="697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9190" name="Group 99"/>
          <p:cNvGrpSpPr>
            <a:grpSpLocks/>
          </p:cNvGrpSpPr>
          <p:nvPr/>
        </p:nvGrpSpPr>
        <p:grpSpPr bwMode="auto">
          <a:xfrm>
            <a:off x="4550944" y="3335507"/>
            <a:ext cx="1549400" cy="1543050"/>
            <a:chOff x="8404" y="5085"/>
            <a:chExt cx="2441" cy="2431"/>
          </a:xfrm>
        </p:grpSpPr>
        <p:sp>
          <p:nvSpPr>
            <p:cNvPr id="219191" name="AutoShape 100"/>
            <p:cNvSpPr>
              <a:spLocks noChangeArrowheads="1"/>
            </p:cNvSpPr>
            <p:nvPr/>
          </p:nvSpPr>
          <p:spPr bwMode="auto">
            <a:xfrm flipH="1">
              <a:off x="9044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92" name="AutoShape 101"/>
            <p:cNvSpPr>
              <a:spLocks noChangeArrowheads="1"/>
            </p:cNvSpPr>
            <p:nvPr/>
          </p:nvSpPr>
          <p:spPr bwMode="auto">
            <a:xfrm flipH="1">
              <a:off x="8724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93" name="AutoShape 102"/>
            <p:cNvSpPr>
              <a:spLocks noChangeArrowheads="1"/>
            </p:cNvSpPr>
            <p:nvPr/>
          </p:nvSpPr>
          <p:spPr bwMode="auto">
            <a:xfrm flipH="1">
              <a:off x="8404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94" name="AutoShape 103"/>
            <p:cNvSpPr>
              <a:spLocks noChangeArrowheads="1"/>
            </p:cNvSpPr>
            <p:nvPr/>
          </p:nvSpPr>
          <p:spPr bwMode="auto">
            <a:xfrm flipH="1">
              <a:off x="8784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95" name="AutoShape 104"/>
            <p:cNvSpPr>
              <a:spLocks noChangeArrowheads="1"/>
            </p:cNvSpPr>
            <p:nvPr/>
          </p:nvSpPr>
          <p:spPr bwMode="auto">
            <a:xfrm flipH="1">
              <a:off x="8464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96" name="AutoShape 105"/>
            <p:cNvSpPr>
              <a:spLocks noChangeArrowheads="1"/>
            </p:cNvSpPr>
            <p:nvPr/>
          </p:nvSpPr>
          <p:spPr bwMode="auto">
            <a:xfrm flipH="1">
              <a:off x="8532" y="553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97" name="AutoShape 106"/>
            <p:cNvSpPr>
              <a:spLocks noChangeArrowheads="1"/>
            </p:cNvSpPr>
            <p:nvPr/>
          </p:nvSpPr>
          <p:spPr bwMode="auto">
            <a:xfrm flipH="1" flipV="1">
              <a:off x="9056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98" name="AutoShape 107"/>
            <p:cNvSpPr>
              <a:spLocks noChangeArrowheads="1"/>
            </p:cNvSpPr>
            <p:nvPr/>
          </p:nvSpPr>
          <p:spPr bwMode="auto">
            <a:xfrm flipH="1" flipV="1">
              <a:off x="8736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99" name="AutoShape 108"/>
            <p:cNvSpPr>
              <a:spLocks noChangeArrowheads="1"/>
            </p:cNvSpPr>
            <p:nvPr/>
          </p:nvSpPr>
          <p:spPr bwMode="auto">
            <a:xfrm flipH="1" flipV="1">
              <a:off x="8412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00" name="AutoShape 109"/>
            <p:cNvSpPr>
              <a:spLocks noChangeArrowheads="1"/>
            </p:cNvSpPr>
            <p:nvPr/>
          </p:nvSpPr>
          <p:spPr bwMode="auto">
            <a:xfrm flipH="1" flipV="1">
              <a:off x="8800" y="655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01" name="AutoShape 110"/>
            <p:cNvSpPr>
              <a:spLocks noChangeArrowheads="1"/>
            </p:cNvSpPr>
            <p:nvPr/>
          </p:nvSpPr>
          <p:spPr bwMode="auto">
            <a:xfrm flipH="1" flipV="1">
              <a:off x="8480" y="655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02" name="AutoShape 111"/>
            <p:cNvSpPr>
              <a:spLocks noChangeArrowheads="1"/>
            </p:cNvSpPr>
            <p:nvPr/>
          </p:nvSpPr>
          <p:spPr bwMode="auto">
            <a:xfrm flipH="1" flipV="1">
              <a:off x="8544" y="680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03" name="AutoShape 112"/>
            <p:cNvSpPr>
              <a:spLocks noChangeArrowheads="1"/>
            </p:cNvSpPr>
            <p:nvPr/>
          </p:nvSpPr>
          <p:spPr bwMode="auto">
            <a:xfrm rot="-5400000">
              <a:off x="9209" y="588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04" name="AutoShape 113"/>
            <p:cNvSpPr>
              <a:spLocks noChangeArrowheads="1"/>
            </p:cNvSpPr>
            <p:nvPr/>
          </p:nvSpPr>
          <p:spPr bwMode="auto">
            <a:xfrm rot="-5400000">
              <a:off x="9209" y="556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05" name="AutoShape 114"/>
            <p:cNvSpPr>
              <a:spLocks noChangeArrowheads="1"/>
            </p:cNvSpPr>
            <p:nvPr/>
          </p:nvSpPr>
          <p:spPr bwMode="auto">
            <a:xfrm rot="-5400000">
              <a:off x="9209" y="524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06" name="AutoShape 115"/>
            <p:cNvSpPr>
              <a:spLocks noChangeArrowheads="1"/>
            </p:cNvSpPr>
            <p:nvPr/>
          </p:nvSpPr>
          <p:spPr bwMode="auto">
            <a:xfrm rot="-5400000">
              <a:off x="8949" y="5626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07" name="AutoShape 116"/>
            <p:cNvSpPr>
              <a:spLocks noChangeArrowheads="1"/>
            </p:cNvSpPr>
            <p:nvPr/>
          </p:nvSpPr>
          <p:spPr bwMode="auto">
            <a:xfrm rot="-5400000">
              <a:off x="8949" y="5310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08" name="AutoShape 117"/>
            <p:cNvSpPr>
              <a:spLocks noChangeArrowheads="1"/>
            </p:cNvSpPr>
            <p:nvPr/>
          </p:nvSpPr>
          <p:spPr bwMode="auto">
            <a:xfrm rot="-5400000">
              <a:off x="8697" y="537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09" name="AutoShape 118"/>
            <p:cNvSpPr>
              <a:spLocks noChangeArrowheads="1"/>
            </p:cNvSpPr>
            <p:nvPr/>
          </p:nvSpPr>
          <p:spPr bwMode="auto">
            <a:xfrm rot="5400000" flipV="1">
              <a:off x="9209" y="646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10" name="AutoShape 119"/>
            <p:cNvSpPr>
              <a:spLocks noChangeArrowheads="1"/>
            </p:cNvSpPr>
            <p:nvPr/>
          </p:nvSpPr>
          <p:spPr bwMode="auto">
            <a:xfrm rot="5400000" flipV="1">
              <a:off x="9209" y="678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11" name="AutoShape 120"/>
            <p:cNvSpPr>
              <a:spLocks noChangeArrowheads="1"/>
            </p:cNvSpPr>
            <p:nvPr/>
          </p:nvSpPr>
          <p:spPr bwMode="auto">
            <a:xfrm rot="5400000" flipV="1">
              <a:off x="9209" y="7108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12" name="AutoShape 121"/>
            <p:cNvSpPr>
              <a:spLocks noChangeArrowheads="1"/>
            </p:cNvSpPr>
            <p:nvPr/>
          </p:nvSpPr>
          <p:spPr bwMode="auto">
            <a:xfrm rot="5400000" flipV="1">
              <a:off x="8957" y="6716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13" name="AutoShape 122"/>
            <p:cNvSpPr>
              <a:spLocks noChangeArrowheads="1"/>
            </p:cNvSpPr>
            <p:nvPr/>
          </p:nvSpPr>
          <p:spPr bwMode="auto">
            <a:xfrm rot="5400000" flipV="1">
              <a:off x="8957" y="704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14" name="AutoShape 123"/>
            <p:cNvSpPr>
              <a:spLocks noChangeArrowheads="1"/>
            </p:cNvSpPr>
            <p:nvPr/>
          </p:nvSpPr>
          <p:spPr bwMode="auto">
            <a:xfrm rot="5400000" flipV="1">
              <a:off x="8705" y="696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15" name="AutoShape 124"/>
            <p:cNvSpPr>
              <a:spLocks noChangeArrowheads="1"/>
            </p:cNvSpPr>
            <p:nvPr/>
          </p:nvSpPr>
          <p:spPr bwMode="auto">
            <a:xfrm>
              <a:off x="9640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16" name="AutoShape 125"/>
            <p:cNvSpPr>
              <a:spLocks noChangeArrowheads="1"/>
            </p:cNvSpPr>
            <p:nvPr/>
          </p:nvSpPr>
          <p:spPr bwMode="auto">
            <a:xfrm>
              <a:off x="9960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17" name="AutoShape 126"/>
            <p:cNvSpPr>
              <a:spLocks noChangeArrowheads="1"/>
            </p:cNvSpPr>
            <p:nvPr/>
          </p:nvSpPr>
          <p:spPr bwMode="auto">
            <a:xfrm>
              <a:off x="10280" y="604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18" name="AutoShape 127"/>
            <p:cNvSpPr>
              <a:spLocks noChangeArrowheads="1"/>
            </p:cNvSpPr>
            <p:nvPr/>
          </p:nvSpPr>
          <p:spPr bwMode="auto">
            <a:xfrm>
              <a:off x="9896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19" name="AutoShape 128"/>
            <p:cNvSpPr>
              <a:spLocks noChangeArrowheads="1"/>
            </p:cNvSpPr>
            <p:nvPr/>
          </p:nvSpPr>
          <p:spPr bwMode="auto">
            <a:xfrm>
              <a:off x="10216" y="5787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20" name="AutoShape 129"/>
            <p:cNvSpPr>
              <a:spLocks noChangeArrowheads="1"/>
            </p:cNvSpPr>
            <p:nvPr/>
          </p:nvSpPr>
          <p:spPr bwMode="auto">
            <a:xfrm>
              <a:off x="10144" y="5531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21" name="AutoShape 130"/>
            <p:cNvSpPr>
              <a:spLocks noChangeArrowheads="1"/>
            </p:cNvSpPr>
            <p:nvPr/>
          </p:nvSpPr>
          <p:spPr bwMode="auto">
            <a:xfrm flipV="1">
              <a:off x="9628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22" name="AutoShape 131"/>
            <p:cNvSpPr>
              <a:spLocks noChangeArrowheads="1"/>
            </p:cNvSpPr>
            <p:nvPr/>
          </p:nvSpPr>
          <p:spPr bwMode="auto">
            <a:xfrm flipV="1">
              <a:off x="9948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23" name="AutoShape 132"/>
            <p:cNvSpPr>
              <a:spLocks noChangeArrowheads="1"/>
            </p:cNvSpPr>
            <p:nvPr/>
          </p:nvSpPr>
          <p:spPr bwMode="auto">
            <a:xfrm flipV="1">
              <a:off x="10268" y="630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24" name="AutoShape 133"/>
            <p:cNvSpPr>
              <a:spLocks noChangeArrowheads="1"/>
            </p:cNvSpPr>
            <p:nvPr/>
          </p:nvSpPr>
          <p:spPr bwMode="auto">
            <a:xfrm flipV="1">
              <a:off x="9884" y="656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25" name="AutoShape 134"/>
            <p:cNvSpPr>
              <a:spLocks noChangeArrowheads="1"/>
            </p:cNvSpPr>
            <p:nvPr/>
          </p:nvSpPr>
          <p:spPr bwMode="auto">
            <a:xfrm flipV="1">
              <a:off x="10204" y="6563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26" name="AutoShape 135"/>
            <p:cNvSpPr>
              <a:spLocks noChangeArrowheads="1"/>
            </p:cNvSpPr>
            <p:nvPr/>
          </p:nvSpPr>
          <p:spPr bwMode="auto">
            <a:xfrm flipV="1">
              <a:off x="10136" y="6815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27" name="AutoShape 136"/>
            <p:cNvSpPr>
              <a:spLocks noChangeArrowheads="1"/>
            </p:cNvSpPr>
            <p:nvPr/>
          </p:nvSpPr>
          <p:spPr bwMode="auto">
            <a:xfrm rot="5400000" flipH="1">
              <a:off x="9466" y="588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28" name="AutoShape 137"/>
            <p:cNvSpPr>
              <a:spLocks noChangeArrowheads="1"/>
            </p:cNvSpPr>
            <p:nvPr/>
          </p:nvSpPr>
          <p:spPr bwMode="auto">
            <a:xfrm rot="5400000" flipH="1">
              <a:off x="9466" y="556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29" name="AutoShape 138"/>
            <p:cNvSpPr>
              <a:spLocks noChangeArrowheads="1"/>
            </p:cNvSpPr>
            <p:nvPr/>
          </p:nvSpPr>
          <p:spPr bwMode="auto">
            <a:xfrm rot="5400000" flipH="1">
              <a:off x="9466" y="524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30" name="AutoShape 139"/>
            <p:cNvSpPr>
              <a:spLocks noChangeArrowheads="1"/>
            </p:cNvSpPr>
            <p:nvPr/>
          </p:nvSpPr>
          <p:spPr bwMode="auto">
            <a:xfrm rot="5400000" flipH="1">
              <a:off x="9722" y="5630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31" name="AutoShape 140"/>
            <p:cNvSpPr>
              <a:spLocks noChangeArrowheads="1"/>
            </p:cNvSpPr>
            <p:nvPr/>
          </p:nvSpPr>
          <p:spPr bwMode="auto">
            <a:xfrm rot="5400000" flipH="1">
              <a:off x="9718" y="531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32" name="AutoShape 141"/>
            <p:cNvSpPr>
              <a:spLocks noChangeArrowheads="1"/>
            </p:cNvSpPr>
            <p:nvPr/>
          </p:nvSpPr>
          <p:spPr bwMode="auto">
            <a:xfrm rot="5400000" flipH="1">
              <a:off x="9978" y="537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33" name="AutoShape 142"/>
            <p:cNvSpPr>
              <a:spLocks noChangeArrowheads="1"/>
            </p:cNvSpPr>
            <p:nvPr/>
          </p:nvSpPr>
          <p:spPr bwMode="auto">
            <a:xfrm rot="-5400000" flipH="1" flipV="1">
              <a:off x="9466" y="646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34" name="AutoShape 143"/>
            <p:cNvSpPr>
              <a:spLocks noChangeArrowheads="1"/>
            </p:cNvSpPr>
            <p:nvPr/>
          </p:nvSpPr>
          <p:spPr bwMode="auto">
            <a:xfrm rot="-5400000" flipH="1" flipV="1">
              <a:off x="9466" y="678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35" name="AutoShape 144"/>
            <p:cNvSpPr>
              <a:spLocks noChangeArrowheads="1"/>
            </p:cNvSpPr>
            <p:nvPr/>
          </p:nvSpPr>
          <p:spPr bwMode="auto">
            <a:xfrm rot="-5400000" flipH="1" flipV="1">
              <a:off x="9466" y="7104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36" name="AutoShape 145"/>
            <p:cNvSpPr>
              <a:spLocks noChangeArrowheads="1"/>
            </p:cNvSpPr>
            <p:nvPr/>
          </p:nvSpPr>
          <p:spPr bwMode="auto">
            <a:xfrm rot="-5400000" flipH="1" flipV="1">
              <a:off x="9722" y="671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37" name="AutoShape 146"/>
            <p:cNvSpPr>
              <a:spLocks noChangeArrowheads="1"/>
            </p:cNvSpPr>
            <p:nvPr/>
          </p:nvSpPr>
          <p:spPr bwMode="auto">
            <a:xfrm rot="-5400000" flipH="1" flipV="1">
              <a:off x="9722" y="703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38" name="AutoShape 147"/>
            <p:cNvSpPr>
              <a:spLocks noChangeArrowheads="1"/>
            </p:cNvSpPr>
            <p:nvPr/>
          </p:nvSpPr>
          <p:spPr bwMode="auto">
            <a:xfrm rot="-5400000" flipH="1" flipV="1">
              <a:off x="9978" y="6972"/>
              <a:ext cx="565" cy="252"/>
            </a:xfrm>
            <a:prstGeom prst="parallelogram">
              <a:avLst>
                <a:gd name="adj" fmla="val 968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811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4954" y="555894"/>
            <a:ext cx="722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AB1534"/>
                </a:solidFill>
                <a:latin typeface="Lucida Handwriting" charset="0"/>
              </a:rPr>
              <a:t>TRY</a:t>
            </a:r>
            <a:endParaRPr lang="en-US" sz="6000" dirty="0"/>
          </a:p>
        </p:txBody>
      </p:sp>
      <p:sp>
        <p:nvSpPr>
          <p:cNvPr id="14" name="Rectangle 13"/>
          <p:cNvSpPr/>
          <p:nvPr/>
        </p:nvSpPr>
        <p:spPr>
          <a:xfrm>
            <a:off x="585552" y="1654300"/>
            <a:ext cx="824071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AB1534"/>
                </a:solidFill>
                <a:latin typeface="Lucida Handwriting" charset="0"/>
              </a:rPr>
              <a:t>Divide    3  </a:t>
            </a:r>
            <a:r>
              <a:rPr lang="en-US" sz="6000" dirty="0">
                <a:solidFill>
                  <a:srgbClr val="AB1534"/>
                </a:solidFill>
                <a:latin typeface="Lucida Handwriting" charset="0"/>
              </a:rPr>
              <a:t>loaves </a:t>
            </a:r>
          </a:p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AB1534"/>
                </a:solidFill>
                <a:latin typeface="Lucida Handwriting" charset="0"/>
              </a:rPr>
              <a:t>Among  </a:t>
            </a:r>
            <a:r>
              <a:rPr lang="en-US" sz="6000" dirty="0" smtClean="0">
                <a:solidFill>
                  <a:srgbClr val="AB1534"/>
                </a:solidFill>
                <a:latin typeface="Lucida Handwriting" charset="0"/>
              </a:rPr>
              <a:t>7  </a:t>
            </a:r>
            <a:r>
              <a:rPr lang="en-US" sz="6000" dirty="0">
                <a:solidFill>
                  <a:srgbClr val="AB1534"/>
                </a:solidFill>
                <a:latin typeface="Lucida Handwriting" charset="0"/>
              </a:rPr>
              <a:t>persons</a:t>
            </a:r>
          </a:p>
        </p:txBody>
      </p:sp>
    </p:spTree>
    <p:extLst>
      <p:ext uri="{BB962C8B-B14F-4D97-AF65-F5344CB8AC3E}">
        <p14:creationId xmlns:p14="http://schemas.microsoft.com/office/powerpoint/2010/main" val="52511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61934" y="510356"/>
            <a:ext cx="6399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1534"/>
                </a:solidFill>
                <a:latin typeface="Lucida Handwriting" charset="0"/>
              </a:rPr>
              <a:t>EGYPTIAN  </a:t>
            </a:r>
            <a:r>
              <a:rPr lang="en-US" sz="4000" b="1" dirty="0">
                <a:solidFill>
                  <a:srgbClr val="AB1534"/>
                </a:solidFill>
                <a:latin typeface="Lucida Handwriting" charset="0"/>
              </a:rPr>
              <a:t>SOLUTION  </a:t>
            </a:r>
            <a:endParaRPr lang="en-US" sz="4000" b="1" dirty="0"/>
          </a:p>
        </p:txBody>
      </p:sp>
      <p:sp>
        <p:nvSpPr>
          <p:cNvPr id="47" name="Text Box 1"/>
          <p:cNvSpPr txBox="1"/>
          <p:nvPr/>
        </p:nvSpPr>
        <p:spPr>
          <a:xfrm>
            <a:off x="1479550" y="4711090"/>
            <a:ext cx="6057900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Times New Roman"/>
              <a:ea typeface="ＭＳ 明朝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25264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371600" y="1571557"/>
            <a:ext cx="5931733" cy="1958667"/>
            <a:chOff x="1371600" y="1571557"/>
            <a:chExt cx="5931733" cy="1958667"/>
          </a:xfrm>
        </p:grpSpPr>
        <p:grpSp>
          <p:nvGrpSpPr>
            <p:cNvPr id="11" name="Group 10"/>
            <p:cNvGrpSpPr/>
            <p:nvPr/>
          </p:nvGrpSpPr>
          <p:grpSpPr>
            <a:xfrm>
              <a:off x="5525333" y="1571557"/>
              <a:ext cx="1778000" cy="533400"/>
              <a:chOff x="4737100" y="1841021"/>
              <a:chExt cx="1778000" cy="5334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737100" y="184102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308600" y="1841021"/>
                <a:ext cx="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880100" y="1841021"/>
                <a:ext cx="1270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371600" y="1571557"/>
              <a:ext cx="1778000" cy="533400"/>
              <a:chOff x="4737100" y="1841021"/>
              <a:chExt cx="1778000" cy="533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737100" y="184102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5308600" y="1841021"/>
                <a:ext cx="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880100" y="1841021"/>
                <a:ext cx="1270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451918" y="2978950"/>
              <a:ext cx="1778000" cy="551274"/>
              <a:chOff x="3239769" y="3810977"/>
              <a:chExt cx="1778000" cy="55127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239769" y="382885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3797300" y="3810977"/>
                <a:ext cx="0" cy="53340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368800" y="3810977"/>
                <a:ext cx="12700" cy="53340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4607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61934" y="510356"/>
            <a:ext cx="6399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1534"/>
                </a:solidFill>
                <a:latin typeface="Lucida Handwriting" charset="0"/>
              </a:rPr>
              <a:t>EGYPTIAN  </a:t>
            </a:r>
            <a:r>
              <a:rPr lang="en-US" sz="4000" b="1" dirty="0">
                <a:solidFill>
                  <a:srgbClr val="AB1534"/>
                </a:solidFill>
                <a:latin typeface="Lucida Handwriting" charset="0"/>
              </a:rPr>
              <a:t>SOLUTION  </a:t>
            </a:r>
            <a:endParaRPr lang="en-US" sz="4000" b="1" dirty="0"/>
          </a:p>
        </p:txBody>
      </p:sp>
      <p:sp>
        <p:nvSpPr>
          <p:cNvPr id="47" name="Text Box 1"/>
          <p:cNvSpPr txBox="1"/>
          <p:nvPr/>
        </p:nvSpPr>
        <p:spPr>
          <a:xfrm>
            <a:off x="1479550" y="4835006"/>
            <a:ext cx="6057900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Times New Roman"/>
              <a:ea typeface="ＭＳ 明朝"/>
            </a:endParaRPr>
          </a:p>
        </p:txBody>
      </p:sp>
      <p:grpSp>
        <p:nvGrpSpPr>
          <p:cNvPr id="193538" name="Group 193537"/>
          <p:cNvGrpSpPr/>
          <p:nvPr/>
        </p:nvGrpSpPr>
        <p:grpSpPr>
          <a:xfrm>
            <a:off x="1319706" y="1792755"/>
            <a:ext cx="5937250" cy="1949730"/>
            <a:chOff x="1149350" y="2412521"/>
            <a:chExt cx="5937250" cy="1949730"/>
          </a:xfrm>
        </p:grpSpPr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8001306"/>
                </p:ext>
              </p:extLst>
            </p:nvPr>
          </p:nvGraphicFramePr>
          <p:xfrm>
            <a:off x="4514850" y="334645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" name="Equation" r:id="rId5" imgW="114300" imgH="165100" progId="Equation.3">
                    <p:embed/>
                  </p:oleObj>
                </mc:Choice>
                <mc:Fallback>
                  <p:oleObj name="Equation" r:id="rId5" imgW="114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14850" y="3346450"/>
                          <a:ext cx="1143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>
              <a:off x="5308600" y="2412521"/>
              <a:ext cx="1778000" cy="533400"/>
              <a:chOff x="4737100" y="1841021"/>
              <a:chExt cx="1778000" cy="5334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737100" y="184102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308600" y="1841021"/>
                <a:ext cx="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880100" y="1841021"/>
                <a:ext cx="1270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149350" y="2412521"/>
              <a:ext cx="1778000" cy="533400"/>
              <a:chOff x="4737100" y="1841021"/>
              <a:chExt cx="1778000" cy="533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737100" y="184102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5308600" y="1841021"/>
                <a:ext cx="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880100" y="1841021"/>
                <a:ext cx="1270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239769" y="3810977"/>
              <a:ext cx="1778000" cy="551274"/>
              <a:chOff x="3239769" y="3810977"/>
              <a:chExt cx="1778000" cy="55127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239769" y="382885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3797300" y="3810977"/>
                <a:ext cx="0" cy="53340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368800" y="3810977"/>
                <a:ext cx="12700" cy="53340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797300" y="4071128"/>
                <a:ext cx="1206500" cy="24423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3753626" y="4191977"/>
                <a:ext cx="1206500" cy="24423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3759830" y="3960649"/>
                <a:ext cx="1206500" cy="24423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4501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61934" y="510356"/>
            <a:ext cx="6399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1534"/>
                </a:solidFill>
                <a:latin typeface="Lucida Handwriting" charset="0"/>
              </a:rPr>
              <a:t>EGYPTIAN  </a:t>
            </a:r>
            <a:r>
              <a:rPr lang="en-US" sz="4000" b="1" dirty="0">
                <a:solidFill>
                  <a:srgbClr val="AB1534"/>
                </a:solidFill>
                <a:latin typeface="Lucida Handwriting" charset="0"/>
              </a:rPr>
              <a:t>SOLUTION  </a:t>
            </a:r>
            <a:endParaRPr lang="en-US" sz="4000" b="1" dirty="0"/>
          </a:p>
        </p:txBody>
      </p:sp>
      <p:sp>
        <p:nvSpPr>
          <p:cNvPr id="47" name="Text Box 1"/>
          <p:cNvSpPr txBox="1"/>
          <p:nvPr/>
        </p:nvSpPr>
        <p:spPr>
          <a:xfrm>
            <a:off x="1479550" y="4835006"/>
            <a:ext cx="6057900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Times New Roman"/>
              <a:ea typeface="ＭＳ 明朝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9706" y="1810629"/>
            <a:ext cx="5937250" cy="1969369"/>
            <a:chOff x="1149350" y="2381542"/>
            <a:chExt cx="5937250" cy="1969369"/>
          </a:xfrm>
        </p:grpSpPr>
        <p:grpSp>
          <p:nvGrpSpPr>
            <p:cNvPr id="193538" name="Group 193537"/>
            <p:cNvGrpSpPr/>
            <p:nvPr/>
          </p:nvGrpSpPr>
          <p:grpSpPr>
            <a:xfrm>
              <a:off x="1149350" y="2381542"/>
              <a:ext cx="5937250" cy="1949730"/>
              <a:chOff x="1149350" y="2412521"/>
              <a:chExt cx="5937250" cy="1949730"/>
            </a:xfrm>
          </p:grpSpPr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2314265"/>
                  </p:ext>
                </p:extLst>
              </p:nvPr>
            </p:nvGraphicFramePr>
            <p:xfrm>
              <a:off x="4514850" y="3346450"/>
              <a:ext cx="114300" cy="165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6" name="Equation" r:id="rId5" imgW="114300" imgH="165100" progId="Equation.3">
                      <p:embed/>
                    </p:oleObj>
                  </mc:Choice>
                  <mc:Fallback>
                    <p:oleObj name="Equation" r:id="rId5" imgW="114300" imgH="165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514850" y="3346450"/>
                            <a:ext cx="114300" cy="165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" name="Group 10"/>
              <p:cNvGrpSpPr/>
              <p:nvPr/>
            </p:nvGrpSpPr>
            <p:grpSpPr>
              <a:xfrm>
                <a:off x="5308600" y="2412521"/>
                <a:ext cx="1778000" cy="533400"/>
                <a:chOff x="4737100" y="1841021"/>
                <a:chExt cx="1778000" cy="5334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4737100" y="1841021"/>
                  <a:ext cx="1778000" cy="533400"/>
                </a:xfrm>
                <a:prstGeom prst="ellipse">
                  <a:avLst/>
                </a:prstGeom>
                <a:noFill/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5308600" y="1841021"/>
                  <a:ext cx="0" cy="5334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880100" y="1841021"/>
                  <a:ext cx="12700" cy="5334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1149350" y="2412521"/>
                <a:ext cx="1778000" cy="533400"/>
                <a:chOff x="4737100" y="1841021"/>
                <a:chExt cx="1778000" cy="53340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4737100" y="1841021"/>
                  <a:ext cx="1778000" cy="533400"/>
                </a:xfrm>
                <a:prstGeom prst="ellipse">
                  <a:avLst/>
                </a:prstGeom>
                <a:noFill/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308600" y="1841021"/>
                  <a:ext cx="0" cy="5334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880100" y="1841021"/>
                  <a:ext cx="12700" cy="5334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3239769" y="3810977"/>
                <a:ext cx="1778000" cy="551274"/>
                <a:chOff x="3239769" y="3810977"/>
                <a:chExt cx="1778000" cy="551274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3239769" y="3828851"/>
                  <a:ext cx="1778000" cy="533400"/>
                </a:xfrm>
                <a:prstGeom prst="ellipse">
                  <a:avLst/>
                </a:prstGeom>
                <a:noFill/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797300" y="3810977"/>
                  <a:ext cx="0" cy="53340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368800" y="3810977"/>
                  <a:ext cx="12700" cy="53340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3797300" y="4071128"/>
                  <a:ext cx="1206500" cy="24423"/>
                </a:xfrm>
                <a:prstGeom prst="line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3753626" y="4191977"/>
                  <a:ext cx="1206500" cy="24423"/>
                </a:xfrm>
                <a:prstGeom prst="line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3759830" y="3960649"/>
                  <a:ext cx="1206500" cy="24423"/>
                </a:xfrm>
                <a:prstGeom prst="line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3865217" y="4191977"/>
              <a:ext cx="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49700" y="4191977"/>
              <a:ext cx="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034184" y="4198511"/>
              <a:ext cx="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18668" y="4191977"/>
              <a:ext cx="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203153" y="4198511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287638" y="4191977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730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61934" y="510356"/>
            <a:ext cx="6399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1534"/>
                </a:solidFill>
                <a:latin typeface="Lucida Handwriting" charset="0"/>
              </a:rPr>
              <a:t>EGYPTIAN  </a:t>
            </a:r>
            <a:r>
              <a:rPr lang="en-US" sz="4000" b="1" dirty="0">
                <a:solidFill>
                  <a:srgbClr val="AB1534"/>
                </a:solidFill>
                <a:latin typeface="Lucida Handwriting" charset="0"/>
              </a:rPr>
              <a:t>SOLUTION  </a:t>
            </a:r>
            <a:endParaRPr lang="en-US" sz="4000" b="1" dirty="0"/>
          </a:p>
        </p:txBody>
      </p:sp>
      <p:sp>
        <p:nvSpPr>
          <p:cNvPr id="47" name="Text Box 1"/>
          <p:cNvSpPr txBox="1"/>
          <p:nvPr/>
        </p:nvSpPr>
        <p:spPr>
          <a:xfrm>
            <a:off x="1479550" y="4835006"/>
            <a:ext cx="6057900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Times New Roman"/>
              <a:ea typeface="ＭＳ 明朝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34830"/>
              </p:ext>
            </p:extLst>
          </p:nvPr>
        </p:nvGraphicFramePr>
        <p:xfrm>
          <a:off x="4685206" y="274455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5206" y="2744558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319706" y="1810629"/>
            <a:ext cx="5937250" cy="1987243"/>
            <a:chOff x="1319706" y="1810629"/>
            <a:chExt cx="5937250" cy="1987243"/>
          </a:xfrm>
        </p:grpSpPr>
        <p:grpSp>
          <p:nvGrpSpPr>
            <p:cNvPr id="11" name="Group 10"/>
            <p:cNvGrpSpPr/>
            <p:nvPr/>
          </p:nvGrpSpPr>
          <p:grpSpPr>
            <a:xfrm>
              <a:off x="5478956" y="1810629"/>
              <a:ext cx="1778000" cy="533400"/>
              <a:chOff x="4737100" y="1841021"/>
              <a:chExt cx="1778000" cy="5334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737100" y="184102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308600" y="1841021"/>
                <a:ext cx="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880100" y="1841021"/>
                <a:ext cx="1270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319706" y="1810629"/>
              <a:ext cx="1778000" cy="533400"/>
              <a:chOff x="4737100" y="1841021"/>
              <a:chExt cx="1778000" cy="533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737100" y="184102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5308600" y="1841021"/>
                <a:ext cx="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880100" y="1841021"/>
                <a:ext cx="12700" cy="533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3352482" y="3226959"/>
              <a:ext cx="1778000" cy="570913"/>
              <a:chOff x="3410125" y="3209085"/>
              <a:chExt cx="1778000" cy="570913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410125" y="3226959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3967656" y="3209085"/>
                <a:ext cx="0" cy="53340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539156" y="3209085"/>
                <a:ext cx="12700" cy="53340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967656" y="3469236"/>
                <a:ext cx="1206500" cy="24423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3923982" y="3590085"/>
                <a:ext cx="1206500" cy="24423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3930186" y="3358757"/>
                <a:ext cx="1206500" cy="24423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035573" y="3621064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120056" y="3621064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204540" y="3627598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289024" y="3621064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3509" y="3627598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457994" y="3621064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326707"/>
              </p:ext>
            </p:extLst>
          </p:nvPr>
        </p:nvGraphicFramePr>
        <p:xfrm>
          <a:off x="1327150" y="4228747"/>
          <a:ext cx="66167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7" imgW="6616700" imgH="1422400" progId="Equation.3">
                  <p:embed/>
                </p:oleObj>
              </mc:Choice>
              <mc:Fallback>
                <p:oleObj name="Equation" r:id="rId7" imgW="6616700" imgH="142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7150" y="4228747"/>
                        <a:ext cx="66167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39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01381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101391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2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2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101389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0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3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101387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8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4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101385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6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1378" name="Text Box 16"/>
          <p:cNvSpPr txBox="1">
            <a:spLocks noChangeArrowheads="1"/>
          </p:cNvSpPr>
          <p:nvPr/>
        </p:nvSpPr>
        <p:spPr bwMode="auto">
          <a:xfrm>
            <a:off x="381000" y="1836985"/>
            <a:ext cx="80137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0000FF"/>
                </a:solidFill>
              </a:rPr>
              <a:t> </a:t>
            </a:r>
            <a:r>
              <a:rPr lang="en-US" sz="4600" u="sng" dirty="0" smtClean="0">
                <a:solidFill>
                  <a:srgbClr val="0000FF"/>
                </a:solidFill>
              </a:rPr>
              <a:t>Equality</a:t>
            </a:r>
          </a:p>
          <a:p>
            <a:pPr algn="ctr">
              <a:spcBef>
                <a:spcPct val="50000"/>
              </a:spcBef>
            </a:pPr>
            <a:r>
              <a:rPr lang="en-US" sz="4600" dirty="0" smtClean="0">
                <a:solidFill>
                  <a:srgbClr val="0000FF"/>
                </a:solidFill>
              </a:rPr>
              <a:t>Given</a:t>
            </a:r>
            <a:r>
              <a:rPr lang="en-US" sz="4600" dirty="0">
                <a:solidFill>
                  <a:srgbClr val="0000FF"/>
                </a:solidFill>
              </a:rPr>
              <a:t>: </a:t>
            </a:r>
            <a:r>
              <a:rPr lang="en-US" sz="4800" dirty="0">
                <a:solidFill>
                  <a:srgbClr val="0000FF"/>
                </a:solidFill>
              </a:rPr>
              <a:t>a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b</a:t>
            </a:r>
            <a:r>
              <a:rPr lang="en-US" sz="4600" dirty="0">
                <a:solidFill>
                  <a:srgbClr val="0000FF"/>
                </a:solidFill>
              </a:rPr>
              <a:t>  </a:t>
            </a:r>
            <a:r>
              <a:rPr lang="en-US" sz="4800" dirty="0" smtClean="0">
                <a:solidFill>
                  <a:srgbClr val="0000FF"/>
                </a:solidFill>
              </a:rPr>
              <a:t>=</a:t>
            </a:r>
            <a:r>
              <a:rPr lang="en-US" sz="8000" dirty="0" smtClean="0">
                <a:solidFill>
                  <a:srgbClr val="0000FF"/>
                </a:solidFill>
              </a:rPr>
              <a:t> </a:t>
            </a:r>
            <a:r>
              <a:rPr lang="en-US" sz="4800" dirty="0">
                <a:solidFill>
                  <a:srgbClr val="0000FF"/>
                </a:solidFill>
              </a:rPr>
              <a:t>c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d</a:t>
            </a:r>
          </a:p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		if and only if</a:t>
            </a:r>
          </a:p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		   ad  </a:t>
            </a:r>
            <a:r>
              <a:rPr lang="en-US" sz="4800" dirty="0" smtClean="0">
                <a:solidFill>
                  <a:srgbClr val="0000FF"/>
                </a:solidFill>
              </a:rPr>
              <a:t>=  </a:t>
            </a:r>
            <a:r>
              <a:rPr lang="en-US" sz="4800" dirty="0" err="1">
                <a:solidFill>
                  <a:srgbClr val="0000FF"/>
                </a:solidFill>
              </a:rPr>
              <a:t>bc</a:t>
            </a:r>
            <a:endParaRPr lang="en-US" sz="4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5768" y="144214"/>
            <a:ext cx="659688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>
                <a:latin typeface="+mn-lt"/>
              </a:rPr>
              <a:t> </a:t>
            </a:r>
            <a:r>
              <a:rPr lang="en-US" sz="4400" dirty="0">
                <a:solidFill>
                  <a:srgbClr val="AB1534"/>
                </a:solidFill>
                <a:latin typeface="Lucida Handwriting" charset="0"/>
              </a:rPr>
              <a:t>Key </a:t>
            </a:r>
            <a:r>
              <a:rPr lang="en-US" sz="4400" dirty="0" smtClean="0">
                <a:solidFill>
                  <a:srgbClr val="AB1534"/>
                </a:solidFill>
                <a:latin typeface="Lucida Handwriting" charset="0"/>
              </a:rPr>
              <a:t>relation for</a:t>
            </a:r>
          </a:p>
          <a:p>
            <a:pPr algn="ctr">
              <a:defRPr/>
            </a:pPr>
            <a:r>
              <a:rPr lang="en-US" sz="4400" dirty="0" smtClean="0">
                <a:solidFill>
                  <a:srgbClr val="AB1534"/>
                </a:solidFill>
                <a:latin typeface="Lucida Handwriting" charset="0"/>
              </a:rPr>
              <a:t>Rational numbers</a:t>
            </a: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583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89092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89102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3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3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89100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1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4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89098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9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5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89096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7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9090" name="Text Box 16"/>
          <p:cNvSpPr txBox="1">
            <a:spLocks noChangeArrowheads="1"/>
          </p:cNvSpPr>
          <p:nvPr/>
        </p:nvSpPr>
        <p:spPr bwMode="auto">
          <a:xfrm>
            <a:off x="457200" y="2959100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AB1534"/>
                </a:solidFill>
                <a:latin typeface="Lucida Calligraphy"/>
                <a:cs typeface="Lucida Calligraphy"/>
              </a:rPr>
              <a:t> </a:t>
            </a:r>
            <a:r>
              <a:rPr lang="en-US" sz="6000" dirty="0" smtClean="0">
                <a:solidFill>
                  <a:srgbClr val="AB1534"/>
                </a:solidFill>
                <a:latin typeface="Lucida Calligraphy"/>
                <a:cs typeface="Lucida Calligraphy"/>
              </a:rPr>
              <a:t>WHY  ??</a:t>
            </a:r>
            <a:endParaRPr lang="en-US" sz="60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272782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01381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101391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2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2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101389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0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3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101387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8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4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101385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6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1378" name="Text Box 16"/>
          <p:cNvSpPr txBox="1">
            <a:spLocks noChangeArrowheads="1"/>
          </p:cNvSpPr>
          <p:nvPr/>
        </p:nvSpPr>
        <p:spPr bwMode="auto">
          <a:xfrm>
            <a:off x="381000" y="821635"/>
            <a:ext cx="80137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0000FF"/>
                </a:solidFill>
              </a:rPr>
              <a:t> </a:t>
            </a:r>
            <a:r>
              <a:rPr lang="en-US" sz="4800" dirty="0" smtClean="0">
                <a:solidFill>
                  <a:srgbClr val="0000FF"/>
                </a:solidFill>
              </a:rPr>
              <a:t>a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b</a:t>
            </a:r>
            <a:r>
              <a:rPr lang="en-US" sz="4600" dirty="0">
                <a:solidFill>
                  <a:srgbClr val="0000FF"/>
                </a:solidFill>
              </a:rPr>
              <a:t>  </a:t>
            </a:r>
            <a:r>
              <a:rPr lang="en-US" sz="4800" dirty="0">
                <a:solidFill>
                  <a:srgbClr val="0000FF"/>
                </a:solidFill>
              </a:rPr>
              <a:t>=</a:t>
            </a:r>
            <a:r>
              <a:rPr lang="en-US" sz="8000" dirty="0">
                <a:solidFill>
                  <a:srgbClr val="0000FF"/>
                </a:solidFill>
              </a:rPr>
              <a:t> </a:t>
            </a:r>
            <a:r>
              <a:rPr lang="en-US" sz="4800" dirty="0">
                <a:solidFill>
                  <a:srgbClr val="0000FF"/>
                </a:solidFill>
              </a:rPr>
              <a:t>c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d</a:t>
            </a:r>
          </a:p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	</a:t>
            </a:r>
            <a:r>
              <a:rPr lang="en-US" sz="4800" dirty="0" smtClean="0">
                <a:solidFill>
                  <a:srgbClr val="0000FF"/>
                </a:solidFill>
              </a:rPr>
              <a:t>if and only if</a:t>
            </a:r>
          </a:p>
          <a:p>
            <a:pPr algn="ctr">
              <a:spcBef>
                <a:spcPct val="50000"/>
              </a:spcBef>
            </a:pPr>
            <a:r>
              <a:rPr lang="en-US" sz="4800" dirty="0" smtClean="0">
                <a:solidFill>
                  <a:srgbClr val="0000FF"/>
                </a:solidFill>
              </a:rPr>
              <a:t>ad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 err="1" smtClean="0">
                <a:solidFill>
                  <a:srgbClr val="0000FF"/>
                </a:solidFill>
              </a:rPr>
              <a:t>bd</a:t>
            </a:r>
            <a:r>
              <a:rPr lang="en-US" sz="4800" dirty="0" smtClean="0">
                <a:solidFill>
                  <a:srgbClr val="0000FF"/>
                </a:solidFill>
              </a:rPr>
              <a:t>  =  </a:t>
            </a:r>
            <a:r>
              <a:rPr lang="en-US" sz="4800" dirty="0" err="1" smtClean="0">
                <a:solidFill>
                  <a:srgbClr val="0000FF"/>
                </a:solidFill>
              </a:rPr>
              <a:t>bc</a:t>
            </a:r>
            <a:r>
              <a:rPr lang="en-US" sz="8000" dirty="0" smtClean="0">
                <a:solidFill>
                  <a:srgbClr val="0000FF"/>
                </a:solidFill>
              </a:rPr>
              <a:t>/</a:t>
            </a:r>
            <a:r>
              <a:rPr lang="en-US" sz="4800" dirty="0" err="1" smtClean="0">
                <a:solidFill>
                  <a:srgbClr val="0000FF"/>
                </a:solidFill>
              </a:rPr>
              <a:t>bd</a:t>
            </a:r>
            <a:endParaRPr lang="en-US" sz="4800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		   </a:t>
            </a:r>
            <a:r>
              <a:rPr lang="en-US" sz="4800" dirty="0" smtClean="0">
                <a:solidFill>
                  <a:srgbClr val="0000FF"/>
                </a:solidFill>
              </a:rPr>
              <a:t>implies   ad  =  </a:t>
            </a:r>
            <a:r>
              <a:rPr lang="en-US" sz="4800" dirty="0" err="1">
                <a:solidFill>
                  <a:srgbClr val="0000FF"/>
                </a:solidFill>
              </a:rPr>
              <a:t>bc</a:t>
            </a:r>
            <a:endParaRPr lang="en-US" sz="48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8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01381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101391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2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2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101389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0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3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101387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8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4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101385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6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1378" name="Text Box 16"/>
          <p:cNvSpPr txBox="1">
            <a:spLocks noChangeArrowheads="1"/>
          </p:cNvSpPr>
          <p:nvPr/>
        </p:nvSpPr>
        <p:spPr bwMode="auto">
          <a:xfrm>
            <a:off x="381000" y="821635"/>
            <a:ext cx="80137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0000FF"/>
                </a:solidFill>
              </a:rPr>
              <a:t> </a:t>
            </a:r>
            <a:r>
              <a:rPr lang="en-US" sz="4800" dirty="0" smtClean="0">
                <a:solidFill>
                  <a:srgbClr val="0000FF"/>
                </a:solidFill>
              </a:rPr>
              <a:t>a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b</a:t>
            </a:r>
            <a:r>
              <a:rPr lang="en-US" sz="4600" dirty="0">
                <a:solidFill>
                  <a:srgbClr val="0000FF"/>
                </a:solidFill>
              </a:rPr>
              <a:t>  </a:t>
            </a:r>
            <a:r>
              <a:rPr lang="en-US" sz="4800" dirty="0">
                <a:solidFill>
                  <a:srgbClr val="0000FF"/>
                </a:solidFill>
              </a:rPr>
              <a:t>=</a:t>
            </a:r>
            <a:r>
              <a:rPr lang="en-US" sz="8000" dirty="0">
                <a:solidFill>
                  <a:srgbClr val="0000FF"/>
                </a:solidFill>
              </a:rPr>
              <a:t> </a:t>
            </a:r>
            <a:r>
              <a:rPr lang="en-US" sz="4800" dirty="0">
                <a:solidFill>
                  <a:srgbClr val="0000FF"/>
                </a:solidFill>
              </a:rPr>
              <a:t>c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d</a:t>
            </a:r>
          </a:p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	</a:t>
            </a:r>
            <a:r>
              <a:rPr lang="en-US" sz="4800" dirty="0" smtClean="0">
                <a:solidFill>
                  <a:srgbClr val="0000FF"/>
                </a:solidFill>
              </a:rPr>
              <a:t>if and only if</a:t>
            </a:r>
          </a:p>
          <a:p>
            <a:pPr algn="ctr">
              <a:spcBef>
                <a:spcPct val="50000"/>
              </a:spcBef>
            </a:pPr>
            <a:r>
              <a:rPr lang="en-US" sz="4800" dirty="0" smtClean="0">
                <a:solidFill>
                  <a:srgbClr val="0000FF"/>
                </a:solidFill>
              </a:rPr>
              <a:t>ac</a:t>
            </a:r>
            <a:r>
              <a:rPr lang="en-US" sz="8000" dirty="0" smtClean="0">
                <a:solidFill>
                  <a:srgbClr val="0000FF"/>
                </a:solidFill>
              </a:rPr>
              <a:t>/</a:t>
            </a:r>
            <a:r>
              <a:rPr lang="en-US" sz="4800" dirty="0" err="1" smtClean="0">
                <a:solidFill>
                  <a:srgbClr val="0000FF"/>
                </a:solidFill>
              </a:rPr>
              <a:t>bc</a:t>
            </a:r>
            <a:r>
              <a:rPr lang="en-US" sz="4800" dirty="0" smtClean="0">
                <a:solidFill>
                  <a:srgbClr val="0000FF"/>
                </a:solidFill>
              </a:rPr>
              <a:t>  =  ac</a:t>
            </a:r>
            <a:r>
              <a:rPr lang="en-US" sz="8000" dirty="0" smtClean="0">
                <a:solidFill>
                  <a:srgbClr val="0000FF"/>
                </a:solidFill>
              </a:rPr>
              <a:t>/</a:t>
            </a:r>
            <a:r>
              <a:rPr lang="en-US" sz="4800" dirty="0" smtClean="0">
                <a:solidFill>
                  <a:srgbClr val="0000FF"/>
                </a:solidFill>
              </a:rPr>
              <a:t>ad</a:t>
            </a:r>
            <a:endParaRPr lang="en-US" sz="4800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		   </a:t>
            </a:r>
            <a:r>
              <a:rPr lang="en-US" sz="4800" dirty="0" smtClean="0">
                <a:solidFill>
                  <a:srgbClr val="0000FF"/>
                </a:solidFill>
              </a:rPr>
              <a:t>implies   ad  =  </a:t>
            </a:r>
            <a:r>
              <a:rPr lang="en-US" sz="4800" dirty="0" err="1">
                <a:solidFill>
                  <a:srgbClr val="0000FF"/>
                </a:solidFill>
              </a:rPr>
              <a:t>bc</a:t>
            </a:r>
            <a:endParaRPr lang="en-US" sz="4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5768" y="144214"/>
            <a:ext cx="65968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66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89092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89102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3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3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89100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1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4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89098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9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5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89096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7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9090" name="Text Box 16"/>
          <p:cNvSpPr txBox="1">
            <a:spLocks noChangeArrowheads="1"/>
          </p:cNvSpPr>
          <p:nvPr/>
        </p:nvSpPr>
        <p:spPr bwMode="auto">
          <a:xfrm>
            <a:off x="381000" y="685800"/>
            <a:ext cx="81534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AB1534"/>
                </a:solidFill>
                <a:latin typeface="Lucida Calligraphy"/>
                <a:cs typeface="Lucida Calligraphy"/>
              </a:rPr>
              <a:t> </a:t>
            </a:r>
            <a:r>
              <a:rPr lang="en-US" sz="6000" dirty="0" smtClean="0">
                <a:solidFill>
                  <a:srgbClr val="AB1534"/>
                </a:solidFill>
                <a:latin typeface="Lucida Calligraphy"/>
                <a:cs typeface="Lucida Calligraphy"/>
              </a:rPr>
              <a:t>WHY  ??</a:t>
            </a: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AB1534"/>
                </a:solidFill>
                <a:latin typeface="Lucida Handwriting"/>
                <a:cs typeface="Lucida Handwriting"/>
              </a:rPr>
              <a:t>SAME</a:t>
            </a: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AB1534"/>
                </a:solidFill>
                <a:latin typeface="Lucida Handwriting"/>
                <a:cs typeface="Lucida Handwriting"/>
              </a:rPr>
              <a:t>DENOMINATORS</a:t>
            </a: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AB1534"/>
                </a:solidFill>
                <a:latin typeface="Lucida Handwriting"/>
                <a:cs typeface="Lucida Handwriting"/>
              </a:rPr>
              <a:t>OR</a:t>
            </a: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AB1534"/>
                </a:solidFill>
                <a:latin typeface="Lucida Handwriting"/>
                <a:cs typeface="Lucida Handwriting"/>
              </a:rPr>
              <a:t>NUMERATO</a:t>
            </a:r>
            <a:r>
              <a:rPr lang="en-US" sz="4000" dirty="0" smtClean="0">
                <a:solidFill>
                  <a:srgbClr val="AB1534"/>
                </a:solidFill>
                <a:latin typeface="Lucida Handwriting"/>
                <a:cs typeface="Lucida Handwriting"/>
              </a:rPr>
              <a:t>RS</a:t>
            </a:r>
            <a:endParaRPr lang="en-US" sz="4000" dirty="0">
              <a:solidFill>
                <a:srgbClr val="AB1534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90514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91140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91150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51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1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91148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9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2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91146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7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3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91144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5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38" name="Text Box 16"/>
          <p:cNvSpPr txBox="1">
            <a:spLocks noChangeArrowheads="1"/>
          </p:cNvSpPr>
          <p:nvPr/>
        </p:nvSpPr>
        <p:spPr bwMode="auto">
          <a:xfrm>
            <a:off x="457200" y="749300"/>
            <a:ext cx="81534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AB1534"/>
                </a:solidFill>
                <a:latin typeface="Lucida Handwriting" charset="0"/>
              </a:rPr>
              <a:t>Factors 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Common Core Treatment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Of the </a:t>
            </a:r>
            <a:r>
              <a:rPr lang="en-US" sz="4000" dirty="0" err="1" smtClean="0">
                <a:solidFill>
                  <a:srgbClr val="AB1534"/>
                </a:solidFill>
                <a:latin typeface="Lucida Handwriting" charset="0"/>
              </a:rPr>
              <a:t>Rationals</a:t>
            </a:r>
            <a:endParaRPr lang="en-US" sz="4000" dirty="0" smtClean="0">
              <a:solidFill>
                <a:srgbClr val="AB1534"/>
              </a:solidFill>
              <a:latin typeface="Lucida Handwriting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Pre-service teachers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Bias about Number </a:t>
            </a:r>
            <a:r>
              <a:rPr lang="en-US" sz="4000" dirty="0">
                <a:solidFill>
                  <a:srgbClr val="AB1534"/>
                </a:solidFill>
                <a:latin typeface="Lucida Handwriting" charset="0"/>
              </a:rPr>
              <a:t>L</a:t>
            </a:r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ine 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Use</a:t>
            </a:r>
          </a:p>
          <a:p>
            <a:pPr algn="ctr">
              <a:spcBef>
                <a:spcPct val="50000"/>
              </a:spcBef>
            </a:pPr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5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038237"/>
              </p:ext>
            </p:extLst>
          </p:nvPr>
        </p:nvGraphicFramePr>
        <p:xfrm>
          <a:off x="716109" y="770564"/>
          <a:ext cx="7818291" cy="5791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5" imgW="5486400" imgH="4064000" progId="Word.Document.12">
                  <p:link updateAutomatic="1"/>
                </p:oleObj>
              </mc:Choice>
              <mc:Fallback>
                <p:oleObj name="Document" r:id="rId5" imgW="5486400" imgH="4064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109" y="770564"/>
                        <a:ext cx="7818291" cy="5791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0679" y="152400"/>
            <a:ext cx="71671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A Ready-to-Use Fraction Tool</a:t>
            </a:r>
            <a:endParaRPr lang="en-US" sz="3200" dirty="0">
              <a:solidFill>
                <a:srgbClr val="C0504D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26422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89092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89102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3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3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89100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1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4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89098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9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5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89096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7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9090" name="Text Box 16"/>
          <p:cNvSpPr txBox="1">
            <a:spLocks noChangeArrowheads="1"/>
          </p:cNvSpPr>
          <p:nvPr/>
        </p:nvSpPr>
        <p:spPr bwMode="auto">
          <a:xfrm>
            <a:off x="381000" y="685800"/>
            <a:ext cx="81534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AB1534"/>
                </a:solidFill>
                <a:latin typeface="Lucida Calligraphy"/>
                <a:cs typeface="Lucida Calligraphy"/>
              </a:rPr>
              <a:t>Try</a:t>
            </a: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AB1534"/>
                </a:solidFill>
                <a:latin typeface="Lucida Handwriting"/>
                <a:cs typeface="Lucida Handwriting"/>
              </a:rPr>
              <a:t>Number tiles</a:t>
            </a: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AB1534"/>
                </a:solidFill>
                <a:latin typeface="Lucida Handwriting"/>
                <a:cs typeface="Lucida Handwriting"/>
              </a:rPr>
              <a:t>Useful in</a:t>
            </a: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AB1534"/>
                </a:solidFill>
                <a:latin typeface="Lucida Handwriting"/>
                <a:cs typeface="Lucida Handwriting"/>
              </a:rPr>
              <a:t>Problem Solving</a:t>
            </a:r>
            <a:endParaRPr lang="en-US" sz="4000" dirty="0">
              <a:solidFill>
                <a:srgbClr val="AB1534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4880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820" y="76976"/>
            <a:ext cx="4432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1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32200" y="1308100"/>
            <a:ext cx="1308100" cy="1751642"/>
            <a:chOff x="3632200" y="1308100"/>
            <a:chExt cx="1308100" cy="1751642"/>
          </a:xfrm>
        </p:grpSpPr>
        <p:sp>
          <p:nvSpPr>
            <p:cNvPr id="2" name="Rectangle 1"/>
            <p:cNvSpPr/>
            <p:nvPr/>
          </p:nvSpPr>
          <p:spPr>
            <a:xfrm>
              <a:off x="3898900" y="1308100"/>
              <a:ext cx="787400" cy="7356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98900" y="2324100"/>
              <a:ext cx="787400" cy="7356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632200" y="2171700"/>
              <a:ext cx="1308100" cy="2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381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32200" y="1308100"/>
            <a:ext cx="1308100" cy="1751642"/>
            <a:chOff x="3632200" y="1308100"/>
            <a:chExt cx="1308100" cy="1751642"/>
          </a:xfrm>
        </p:grpSpPr>
        <p:sp>
          <p:nvSpPr>
            <p:cNvPr id="2" name="Rectangle 1"/>
            <p:cNvSpPr/>
            <p:nvPr/>
          </p:nvSpPr>
          <p:spPr>
            <a:xfrm>
              <a:off x="3898900" y="1308100"/>
              <a:ext cx="787400" cy="7356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98900" y="2324100"/>
              <a:ext cx="787400" cy="7356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632200" y="2171700"/>
              <a:ext cx="1308100" cy="2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320800" y="3823305"/>
            <a:ext cx="787400" cy="73564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20800" y="4839305"/>
            <a:ext cx="787400" cy="73564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054100" y="4686905"/>
            <a:ext cx="13081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62300" y="3810605"/>
            <a:ext cx="787400" cy="73564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62300" y="4826605"/>
            <a:ext cx="787400" cy="73564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895600" y="4674205"/>
            <a:ext cx="13081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57750" y="3810605"/>
            <a:ext cx="787400" cy="73564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57750" y="4826605"/>
            <a:ext cx="787400" cy="73564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591050" y="4674205"/>
            <a:ext cx="13081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76340" y="3841234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505033" y="4867061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05140" y="4841661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6</a:t>
            </a:r>
            <a:endParaRPr 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3289147" y="3825661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10150" y="3851061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4991100" y="4867061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63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32200" y="2563484"/>
            <a:ext cx="2146300" cy="1853242"/>
            <a:chOff x="3683000" y="1219200"/>
            <a:chExt cx="2146300" cy="1853242"/>
          </a:xfrm>
        </p:grpSpPr>
        <p:sp>
          <p:nvSpPr>
            <p:cNvPr id="2" name="Rectangle 1"/>
            <p:cNvSpPr/>
            <p:nvPr/>
          </p:nvSpPr>
          <p:spPr>
            <a:xfrm>
              <a:off x="4394200" y="1219200"/>
              <a:ext cx="787400" cy="7356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98900" y="2324100"/>
              <a:ext cx="787400" cy="7356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27600" y="2336800"/>
              <a:ext cx="787400" cy="7356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83000" y="2133600"/>
              <a:ext cx="2146300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69188" y="757535"/>
            <a:ext cx="6654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How Many like</a:t>
            </a:r>
            <a:endParaRPr lang="en-US" sz="5400" b="1" dirty="0">
              <a:solidFill>
                <a:schemeClr val="accent2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56147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36900" y="2946400"/>
            <a:ext cx="2260600" cy="1751642"/>
            <a:chOff x="3644900" y="1308100"/>
            <a:chExt cx="2260600" cy="1751642"/>
          </a:xfrm>
        </p:grpSpPr>
        <p:sp>
          <p:nvSpPr>
            <p:cNvPr id="2" name="Rectangle 1"/>
            <p:cNvSpPr/>
            <p:nvPr/>
          </p:nvSpPr>
          <p:spPr>
            <a:xfrm>
              <a:off x="3898900" y="1308100"/>
              <a:ext cx="787400" cy="7356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98900" y="2324100"/>
              <a:ext cx="787400" cy="7356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89500" y="1308100"/>
              <a:ext cx="787400" cy="7356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14900" y="2324100"/>
              <a:ext cx="787400" cy="7356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3644900" y="2197100"/>
              <a:ext cx="2260600" cy="127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23900" y="584201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How many like</a:t>
            </a:r>
            <a:endParaRPr lang="en-US" sz="5400" dirty="0">
              <a:solidFill>
                <a:schemeClr val="accent2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80459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820" y="76976"/>
            <a:ext cx="443247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500" y="5290229"/>
            <a:ext cx="3276600" cy="1301071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4193" y="2344439"/>
            <a:ext cx="3623836" cy="6216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19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closest to 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52" y="0"/>
            <a:ext cx="5533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1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0696" y="739914"/>
            <a:ext cx="86111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Points to Ponder:</a:t>
            </a:r>
          </a:p>
          <a:p>
            <a:endParaRPr lang="en-US" sz="4000" b="1" dirty="0">
              <a:solidFill>
                <a:srgbClr val="C0504D"/>
              </a:solidFill>
              <a:latin typeface="Lucida Handwriting"/>
              <a:cs typeface="Lucida Handwriting"/>
            </a:endParaRPr>
          </a:p>
          <a:p>
            <a:r>
              <a:rPr lang="en-US" sz="40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What is largest/smallest sum?</a:t>
            </a:r>
          </a:p>
          <a:p>
            <a:endParaRPr lang="en-US" sz="4000" b="1" dirty="0">
              <a:solidFill>
                <a:srgbClr val="C0504D"/>
              </a:solidFill>
              <a:latin typeface="Lucida Handwriting"/>
              <a:cs typeface="Lucida Handwriting"/>
            </a:endParaRPr>
          </a:p>
          <a:p>
            <a:r>
              <a:rPr lang="en-US" sz="40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Closest means?</a:t>
            </a:r>
          </a:p>
          <a:p>
            <a:endParaRPr lang="en-US" sz="4000" b="1" dirty="0">
              <a:solidFill>
                <a:srgbClr val="C0504D"/>
              </a:solidFill>
              <a:latin typeface="Lucida Handwriting"/>
              <a:cs typeface="Lucida Handwriting"/>
            </a:endParaRPr>
          </a:p>
          <a:p>
            <a:r>
              <a:rPr lang="en-US" sz="40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How many pairs ?  Sums?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0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75907"/>
            <a:ext cx="7372350" cy="6306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27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00250" y="3943350"/>
            <a:ext cx="5143500" cy="1028700"/>
            <a:chOff x="0" y="0"/>
            <a:chExt cx="5143500" cy="10287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14300"/>
              <a:ext cx="51435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85900" y="0"/>
              <a:ext cx="0" cy="2286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43300" y="0"/>
              <a:ext cx="0" cy="2286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7"/>
            <p:cNvSpPr txBox="1"/>
            <p:nvPr/>
          </p:nvSpPr>
          <p:spPr>
            <a:xfrm>
              <a:off x="1028700" y="342900"/>
              <a:ext cx="8001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effectLst/>
                  <a:latin typeface="Times New Roman"/>
                  <a:ea typeface="ＭＳ 明朝"/>
                </a:rPr>
                <a:t>a/b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17" name="Text Box 8"/>
            <p:cNvSpPr txBox="1"/>
            <p:nvPr/>
          </p:nvSpPr>
          <p:spPr>
            <a:xfrm>
              <a:off x="3314700" y="342900"/>
              <a:ext cx="8001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effectLst/>
                  <a:latin typeface="Times New Roman"/>
                  <a:ea typeface="ＭＳ 明朝"/>
                </a:rPr>
                <a:t>c/d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71600" y="1097791"/>
            <a:ext cx="6346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AB1534"/>
                </a:solidFill>
                <a:latin typeface="Lucida Handwriting" charset="0"/>
              </a:rPr>
              <a:t>The Power of the Number  Line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3160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7982"/>
              </p:ext>
            </p:extLst>
          </p:nvPr>
        </p:nvGraphicFramePr>
        <p:xfrm>
          <a:off x="1184038" y="291998"/>
          <a:ext cx="6597338" cy="610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5" imgW="5486400" imgH="5080000" progId="Word.Document.12">
                  <p:link updateAutomatic="1"/>
                </p:oleObj>
              </mc:Choice>
              <mc:Fallback>
                <p:oleObj name="Document" r:id="rId5" imgW="5486400" imgH="5080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4038" y="291998"/>
                        <a:ext cx="6597338" cy="6108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00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91140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91150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51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1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91148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9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2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91146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7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3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91144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5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38" name="Text Box 16"/>
          <p:cNvSpPr txBox="1">
            <a:spLocks noChangeArrowheads="1"/>
          </p:cNvSpPr>
          <p:nvPr/>
        </p:nvSpPr>
        <p:spPr bwMode="auto">
          <a:xfrm>
            <a:off x="457200" y="1371600"/>
            <a:ext cx="8153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AB1534"/>
                </a:solidFill>
                <a:latin typeface="Lucida Handwriting" charset="0"/>
              </a:rPr>
              <a:t>Find a Rational Number between two Rational Numbers</a:t>
            </a:r>
            <a:endParaRPr lang="en-US" sz="4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9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91140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91150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51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1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91148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9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2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91146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7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3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91144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5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38" name="Text Box 16"/>
          <p:cNvSpPr txBox="1">
            <a:spLocks noChangeArrowheads="1"/>
          </p:cNvSpPr>
          <p:nvPr/>
        </p:nvSpPr>
        <p:spPr bwMode="auto">
          <a:xfrm>
            <a:off x="508000" y="850900"/>
            <a:ext cx="81534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AB1534"/>
                </a:solidFill>
                <a:latin typeface="Lucida Handwriting" charset="0"/>
              </a:rPr>
              <a:t>Find a Rational Number between two Rational </a:t>
            </a:r>
            <a:r>
              <a:rPr lang="en-US" sz="4600" dirty="0" smtClean="0">
                <a:solidFill>
                  <a:srgbClr val="AB1534"/>
                </a:solidFill>
                <a:latin typeface="Lucida Handwriting" charset="0"/>
              </a:rPr>
              <a:t>Numbers</a:t>
            </a:r>
          </a:p>
          <a:p>
            <a:pPr algn="ctr">
              <a:spcBef>
                <a:spcPct val="50000"/>
              </a:spcBef>
            </a:pPr>
            <a:r>
              <a:rPr lang="en-US" sz="4600" dirty="0" smtClean="0">
                <a:solidFill>
                  <a:srgbClr val="AB1534"/>
                </a:solidFill>
                <a:latin typeface="Lucida Handwriting" charset="0"/>
              </a:rPr>
              <a:t>NAME THREE WAYS TO ACCOMPLISH THIS</a:t>
            </a:r>
          </a:p>
          <a:p>
            <a:pPr algn="ctr">
              <a:spcBef>
                <a:spcPct val="50000"/>
              </a:spcBef>
            </a:pPr>
            <a:endParaRPr lang="en-US" sz="4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4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91140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91150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51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1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91148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9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2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91146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7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3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91144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5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38" name="Text Box 16"/>
          <p:cNvSpPr txBox="1">
            <a:spLocks noChangeArrowheads="1"/>
          </p:cNvSpPr>
          <p:nvPr/>
        </p:nvSpPr>
        <p:spPr bwMode="auto">
          <a:xfrm>
            <a:off x="508000" y="850900"/>
            <a:ext cx="81534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 smtClean="0">
                <a:solidFill>
                  <a:srgbClr val="AB1534"/>
                </a:solidFill>
                <a:latin typeface="Lucida Handwriting" charset="0"/>
              </a:rPr>
              <a:t>Averaging</a:t>
            </a:r>
          </a:p>
          <a:p>
            <a:pPr algn="ctr">
              <a:spcBef>
                <a:spcPct val="50000"/>
              </a:spcBef>
            </a:pPr>
            <a:r>
              <a:rPr lang="en-US" sz="4600" dirty="0" smtClean="0">
                <a:solidFill>
                  <a:srgbClr val="AB1534"/>
                </a:solidFill>
                <a:latin typeface="Lucida Handwriting" charset="0"/>
              </a:rPr>
              <a:t>Halve the distance</a:t>
            </a:r>
          </a:p>
          <a:p>
            <a:pPr algn="ctr">
              <a:spcBef>
                <a:spcPct val="50000"/>
              </a:spcBef>
            </a:pPr>
            <a:r>
              <a:rPr lang="en-US" sz="4600" dirty="0" smtClean="0">
                <a:solidFill>
                  <a:srgbClr val="AB1534"/>
                </a:solidFill>
                <a:latin typeface="Lucida Handwriting" charset="0"/>
              </a:rPr>
              <a:t>Add /Subtract</a:t>
            </a:r>
          </a:p>
          <a:p>
            <a:pPr algn="ctr">
              <a:spcBef>
                <a:spcPct val="50000"/>
              </a:spcBef>
            </a:pPr>
            <a:endParaRPr lang="en-US" sz="4600" dirty="0" smtClean="0">
              <a:solidFill>
                <a:srgbClr val="AB1534"/>
              </a:solidFill>
              <a:latin typeface="Lucida Handwriting" charset="0"/>
            </a:endParaRPr>
          </a:p>
          <a:p>
            <a:pPr algn="ctr">
              <a:spcBef>
                <a:spcPct val="50000"/>
              </a:spcBef>
            </a:pPr>
            <a:endParaRPr lang="en-US" sz="4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2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5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93188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93198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9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89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93196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7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90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93194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5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91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93192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3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3186" name="Text Box 16"/>
          <p:cNvSpPr txBox="1">
            <a:spLocks noChangeArrowheads="1"/>
          </p:cNvSpPr>
          <p:nvPr/>
        </p:nvSpPr>
        <p:spPr bwMode="auto">
          <a:xfrm>
            <a:off x="457200" y="1371600"/>
            <a:ext cx="81534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>
                <a:solidFill>
                  <a:srgbClr val="0000FF"/>
                </a:solidFill>
              </a:rPr>
              <a:t> Given: </a:t>
            </a:r>
            <a:r>
              <a:rPr lang="en-US" sz="4800">
                <a:solidFill>
                  <a:srgbClr val="0000FF"/>
                </a:solidFill>
              </a:rPr>
              <a:t>1 </a:t>
            </a:r>
            <a:r>
              <a:rPr lang="en-US" sz="8000">
                <a:solidFill>
                  <a:srgbClr val="0000FF"/>
                </a:solidFill>
              </a:rPr>
              <a:t>/</a:t>
            </a:r>
            <a:r>
              <a:rPr lang="en-US" sz="4800">
                <a:solidFill>
                  <a:srgbClr val="0000FF"/>
                </a:solidFill>
              </a:rPr>
              <a:t>4</a:t>
            </a:r>
            <a:r>
              <a:rPr lang="en-US" sz="4600">
                <a:solidFill>
                  <a:srgbClr val="0000FF"/>
                </a:solidFill>
              </a:rPr>
              <a:t> </a:t>
            </a:r>
            <a:r>
              <a:rPr lang="en-US" sz="4800">
                <a:solidFill>
                  <a:srgbClr val="0000FF"/>
                </a:solidFill>
              </a:rPr>
              <a:t>and</a:t>
            </a:r>
            <a:r>
              <a:rPr lang="en-US" sz="8000">
                <a:solidFill>
                  <a:srgbClr val="0000FF"/>
                </a:solidFill>
              </a:rPr>
              <a:t> </a:t>
            </a:r>
            <a:r>
              <a:rPr lang="en-US" sz="4800">
                <a:solidFill>
                  <a:srgbClr val="0000FF"/>
                </a:solidFill>
              </a:rPr>
              <a:t>2 </a:t>
            </a:r>
            <a:r>
              <a:rPr lang="en-US" sz="8000">
                <a:solidFill>
                  <a:srgbClr val="0000FF"/>
                </a:solidFill>
              </a:rPr>
              <a:t>/</a:t>
            </a:r>
            <a:r>
              <a:rPr lang="en-US" sz="4800">
                <a:solidFill>
                  <a:srgbClr val="0000FF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  Between:  (1+ 2) / (4 +3)  ? ?   </a:t>
            </a:r>
            <a:endParaRPr lang="en-US" sz="48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3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95237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95247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8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238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95245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6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239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95243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4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240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95241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2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5234" name="Text Box 16"/>
          <p:cNvSpPr txBox="1">
            <a:spLocks noChangeArrowheads="1"/>
          </p:cNvSpPr>
          <p:nvPr/>
        </p:nvSpPr>
        <p:spPr bwMode="auto">
          <a:xfrm>
            <a:off x="457200" y="1371600"/>
            <a:ext cx="8153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0000FF"/>
                </a:solidFill>
              </a:rPr>
              <a:t> Given: </a:t>
            </a:r>
            <a:r>
              <a:rPr lang="en-US" sz="4800" dirty="0">
                <a:solidFill>
                  <a:srgbClr val="0000FF"/>
                </a:solidFill>
              </a:rPr>
              <a:t>1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4</a:t>
            </a:r>
            <a:r>
              <a:rPr lang="en-US" sz="4600" dirty="0">
                <a:solidFill>
                  <a:srgbClr val="0000FF"/>
                </a:solidFill>
              </a:rPr>
              <a:t> </a:t>
            </a:r>
            <a:r>
              <a:rPr lang="en-US" sz="4800" dirty="0">
                <a:solidFill>
                  <a:srgbClr val="0000FF"/>
                </a:solidFill>
              </a:rPr>
              <a:t>and</a:t>
            </a:r>
            <a:r>
              <a:rPr lang="en-US" sz="8000" dirty="0">
                <a:solidFill>
                  <a:srgbClr val="0000FF"/>
                </a:solidFill>
              </a:rPr>
              <a:t> </a:t>
            </a:r>
            <a:r>
              <a:rPr lang="en-US" sz="4800" dirty="0">
                <a:solidFill>
                  <a:srgbClr val="0000FF"/>
                </a:solidFill>
              </a:rPr>
              <a:t>2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3</a:t>
            </a:r>
          </a:p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  </a:t>
            </a:r>
            <a:r>
              <a:rPr lang="en-US" sz="4800" dirty="0" smtClean="0">
                <a:solidFill>
                  <a:srgbClr val="0000FF"/>
                </a:solidFill>
              </a:rPr>
              <a:t>Is  </a:t>
            </a:r>
            <a:r>
              <a:rPr lang="en-US" sz="4800" dirty="0">
                <a:solidFill>
                  <a:srgbClr val="0000FF"/>
                </a:solidFill>
              </a:rPr>
              <a:t>(1+ 2) / (4 +3) </a:t>
            </a:r>
            <a:r>
              <a:rPr lang="en-US" sz="4800" dirty="0" smtClean="0">
                <a:solidFill>
                  <a:srgbClr val="0000FF"/>
                </a:solidFill>
              </a:rPr>
              <a:t> between  them </a:t>
            </a:r>
            <a:r>
              <a:rPr lang="en-US" sz="4800" dirty="0">
                <a:solidFill>
                  <a:srgbClr val="0000FF"/>
                </a:solidFill>
              </a:rPr>
              <a:t>? ?   </a:t>
            </a:r>
            <a:endParaRPr lang="en-US" sz="4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467" y="4427394"/>
            <a:ext cx="7958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 smtClean="0">
                <a:latin typeface="+mn-lt"/>
              </a:rPr>
              <a:t>		</a:t>
            </a:r>
            <a:r>
              <a:rPr lang="en-US" sz="4400" dirty="0" smtClean="0">
                <a:solidFill>
                  <a:srgbClr val="AB1534"/>
                </a:solidFill>
                <a:latin typeface="Lucida Handwriting" charset="0"/>
              </a:rPr>
              <a:t>Try other examples</a:t>
            </a:r>
            <a:endParaRPr lang="en-US" sz="4400" dirty="0">
              <a:solidFill>
                <a:srgbClr val="AB1534"/>
              </a:solidFill>
              <a:latin typeface="Lucida Handwriting" charset="0"/>
            </a:endParaRPr>
          </a:p>
          <a:p>
            <a:pPr>
              <a:defRPr/>
            </a:pP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45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1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97286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97296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7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87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97294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5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88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97292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89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97290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1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7282" name="Text Box 16"/>
          <p:cNvSpPr txBox="1">
            <a:spLocks noChangeArrowheads="1"/>
          </p:cNvSpPr>
          <p:nvPr/>
        </p:nvSpPr>
        <p:spPr bwMode="auto">
          <a:xfrm>
            <a:off x="457200" y="762000"/>
            <a:ext cx="81534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1 </a:t>
            </a:r>
            <a:r>
              <a:rPr lang="en-US" sz="8000">
                <a:solidFill>
                  <a:srgbClr val="0000FF"/>
                </a:solidFill>
              </a:rPr>
              <a:t>/</a:t>
            </a:r>
            <a:r>
              <a:rPr lang="en-US" sz="4800">
                <a:solidFill>
                  <a:srgbClr val="0000FF"/>
                </a:solidFill>
              </a:rPr>
              <a:t>5</a:t>
            </a:r>
            <a:r>
              <a:rPr lang="en-US" sz="4600">
                <a:solidFill>
                  <a:srgbClr val="0000FF"/>
                </a:solidFill>
              </a:rPr>
              <a:t> </a:t>
            </a:r>
            <a:r>
              <a:rPr lang="en-US" sz="4800">
                <a:solidFill>
                  <a:srgbClr val="0000FF"/>
                </a:solidFill>
              </a:rPr>
              <a:t>and</a:t>
            </a:r>
            <a:r>
              <a:rPr lang="en-US" sz="8000">
                <a:solidFill>
                  <a:srgbClr val="0000FF"/>
                </a:solidFill>
              </a:rPr>
              <a:t> </a:t>
            </a:r>
            <a:r>
              <a:rPr lang="en-US" sz="4800">
                <a:solidFill>
                  <a:srgbClr val="0000FF"/>
                </a:solidFill>
              </a:rPr>
              <a:t>3 </a:t>
            </a:r>
            <a:r>
              <a:rPr lang="en-US" sz="8000">
                <a:solidFill>
                  <a:srgbClr val="0000FF"/>
                </a:solidFill>
              </a:rPr>
              <a:t>/</a:t>
            </a:r>
            <a:r>
              <a:rPr lang="en-US" sz="4800">
                <a:solidFill>
                  <a:srgbClr val="0000FF"/>
                </a:solidFill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  Between:  (1+ 3) / (5 +4)  ? ?   </a:t>
            </a:r>
            <a:endParaRPr lang="en-US" sz="4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01079"/>
            <a:ext cx="6553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AB1534"/>
                </a:solidFill>
                <a:latin typeface="Lucida Handwriting" charset="0"/>
              </a:rPr>
              <a:t>What about </a:t>
            </a:r>
            <a:endParaRPr lang="en-US" sz="4400" dirty="0"/>
          </a:p>
        </p:txBody>
      </p:sp>
      <p:sp>
        <p:nvSpPr>
          <p:cNvPr id="97284" name="Text Box 16"/>
          <p:cNvSpPr txBox="1">
            <a:spLocks noChangeArrowheads="1"/>
          </p:cNvSpPr>
          <p:nvPr/>
        </p:nvSpPr>
        <p:spPr bwMode="auto">
          <a:xfrm>
            <a:off x="609600" y="3352800"/>
            <a:ext cx="81534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3 </a:t>
            </a:r>
            <a:r>
              <a:rPr lang="en-US" sz="8000">
                <a:solidFill>
                  <a:srgbClr val="0000FF"/>
                </a:solidFill>
              </a:rPr>
              <a:t>/</a:t>
            </a:r>
            <a:r>
              <a:rPr lang="en-US" sz="4800">
                <a:solidFill>
                  <a:srgbClr val="0000FF"/>
                </a:solidFill>
              </a:rPr>
              <a:t>8</a:t>
            </a:r>
            <a:r>
              <a:rPr lang="en-US" sz="4600">
                <a:solidFill>
                  <a:srgbClr val="0000FF"/>
                </a:solidFill>
              </a:rPr>
              <a:t> </a:t>
            </a:r>
            <a:r>
              <a:rPr lang="en-US" sz="4800">
                <a:solidFill>
                  <a:srgbClr val="0000FF"/>
                </a:solidFill>
              </a:rPr>
              <a:t>and</a:t>
            </a:r>
            <a:r>
              <a:rPr lang="en-US" sz="8000">
                <a:solidFill>
                  <a:srgbClr val="0000FF"/>
                </a:solidFill>
              </a:rPr>
              <a:t> </a:t>
            </a:r>
            <a:r>
              <a:rPr lang="en-US" sz="4800">
                <a:solidFill>
                  <a:srgbClr val="0000FF"/>
                </a:solidFill>
              </a:rPr>
              <a:t>5 </a:t>
            </a:r>
            <a:r>
              <a:rPr lang="en-US" sz="8000">
                <a:solidFill>
                  <a:srgbClr val="0000FF"/>
                </a:solidFill>
              </a:rPr>
              <a:t>/</a:t>
            </a:r>
            <a:r>
              <a:rPr lang="en-US" sz="4800">
                <a:solidFill>
                  <a:srgbClr val="0000FF"/>
                </a:solidFill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  Between:  (3+ 5) / (8 + 4)  ? ?   </a:t>
            </a:r>
            <a:endParaRPr lang="en-US" sz="48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0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89092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89102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3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3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89100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1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4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89098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9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5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89096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7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9090" name="Text Box 16"/>
          <p:cNvSpPr txBox="1">
            <a:spLocks noChangeArrowheads="1"/>
          </p:cNvSpPr>
          <p:nvPr/>
        </p:nvSpPr>
        <p:spPr bwMode="auto">
          <a:xfrm>
            <a:off x="457200" y="1371600"/>
            <a:ext cx="8153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AB1534"/>
                </a:solidFill>
              </a:rPr>
              <a:t> </a:t>
            </a:r>
            <a:r>
              <a:rPr lang="en-US" sz="4600" dirty="0">
                <a:solidFill>
                  <a:srgbClr val="AB1534"/>
                </a:solidFill>
                <a:latin typeface="Lucida Handwriting" charset="0"/>
              </a:rPr>
              <a:t>CONJECTURES</a:t>
            </a:r>
          </a:p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AB1534"/>
                </a:solidFill>
                <a:latin typeface="Lucida Handwriting" charset="0"/>
              </a:rPr>
              <a:t>With </a:t>
            </a:r>
          </a:p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AB1534"/>
                </a:solidFill>
                <a:latin typeface="Lucida Handwriting" charset="0"/>
              </a:rPr>
              <a:t>Rational Numbers</a:t>
            </a:r>
            <a:endParaRPr lang="en-US" sz="4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2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29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99333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99343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4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34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99341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2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35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99339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0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336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99337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38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9330" name="Text Box 16"/>
          <p:cNvSpPr txBox="1">
            <a:spLocks noChangeArrowheads="1"/>
          </p:cNvSpPr>
          <p:nvPr/>
        </p:nvSpPr>
        <p:spPr bwMode="auto">
          <a:xfrm>
            <a:off x="457200" y="1371600"/>
            <a:ext cx="8153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0000FF"/>
                </a:solidFill>
              </a:rPr>
              <a:t> Given: </a:t>
            </a:r>
            <a:r>
              <a:rPr lang="en-US" sz="4800" dirty="0">
                <a:solidFill>
                  <a:srgbClr val="0000FF"/>
                </a:solidFill>
              </a:rPr>
              <a:t>a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b</a:t>
            </a:r>
            <a:r>
              <a:rPr lang="en-US" sz="4600" dirty="0">
                <a:solidFill>
                  <a:srgbClr val="0000FF"/>
                </a:solidFill>
              </a:rPr>
              <a:t> </a:t>
            </a:r>
            <a:r>
              <a:rPr lang="en-US" sz="4800" dirty="0">
                <a:solidFill>
                  <a:srgbClr val="0000FF"/>
                </a:solidFill>
              </a:rPr>
              <a:t>and</a:t>
            </a:r>
            <a:r>
              <a:rPr lang="en-US" sz="8000" dirty="0">
                <a:solidFill>
                  <a:srgbClr val="0000FF"/>
                </a:solidFill>
              </a:rPr>
              <a:t> </a:t>
            </a:r>
            <a:r>
              <a:rPr lang="en-US" sz="4800" dirty="0">
                <a:solidFill>
                  <a:srgbClr val="0000FF"/>
                </a:solidFill>
              </a:rPr>
              <a:t>c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d</a:t>
            </a:r>
          </a:p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  </a:t>
            </a:r>
            <a:r>
              <a:rPr lang="en-US" sz="4800" dirty="0" smtClean="0">
                <a:solidFill>
                  <a:srgbClr val="0000FF"/>
                </a:solidFill>
              </a:rPr>
              <a:t>			then  </a:t>
            </a:r>
            <a:r>
              <a:rPr lang="en-US" sz="4800" dirty="0">
                <a:solidFill>
                  <a:srgbClr val="0000FF"/>
                </a:solidFill>
              </a:rPr>
              <a:t>(a+ c) / (b + d) is          		</a:t>
            </a:r>
            <a:r>
              <a:rPr lang="en-US" sz="4800" dirty="0" smtClean="0">
                <a:solidFill>
                  <a:srgbClr val="0000FF"/>
                </a:solidFill>
              </a:rPr>
              <a:t>			between </a:t>
            </a:r>
            <a:r>
              <a:rPr lang="en-US" sz="4800" dirty="0">
                <a:solidFill>
                  <a:srgbClr val="0000FF"/>
                </a:solidFill>
              </a:rPr>
              <a:t>them    </a:t>
            </a:r>
            <a:endParaRPr lang="en-US" sz="4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33400"/>
            <a:ext cx="739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rgbClr val="AB1534"/>
                </a:solidFill>
              </a:rPr>
              <a:t> </a:t>
            </a:r>
            <a:r>
              <a:rPr lang="en-US" sz="6000" dirty="0" smtClean="0">
                <a:solidFill>
                  <a:srgbClr val="AB1534"/>
                </a:solidFill>
                <a:latin typeface="Lucida Handwriting" charset="0"/>
              </a:rPr>
              <a:t>CONJECTURE -</a:t>
            </a:r>
            <a:endParaRPr lang="en-US" sz="6000" dirty="0">
              <a:solidFill>
                <a:srgbClr val="AB1534"/>
              </a:solidFill>
              <a:latin typeface="Lucida Handwriti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9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91140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91150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51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1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91148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9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2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91146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7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3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91144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5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38" name="Text Box 16"/>
          <p:cNvSpPr txBox="1">
            <a:spLocks noChangeArrowheads="1"/>
          </p:cNvSpPr>
          <p:nvPr/>
        </p:nvSpPr>
        <p:spPr bwMode="auto">
          <a:xfrm>
            <a:off x="457200" y="1371600"/>
            <a:ext cx="81534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 smtClean="0">
                <a:solidFill>
                  <a:srgbClr val="AB1534"/>
                </a:solidFill>
                <a:latin typeface="Lucida Handwriting" charset="0"/>
              </a:rPr>
              <a:t>Unit Fractions are key to the development of rational numbers in CCSSM</a:t>
            </a:r>
          </a:p>
          <a:p>
            <a:pPr algn="ctr">
              <a:spcBef>
                <a:spcPct val="50000"/>
              </a:spcBef>
            </a:pPr>
            <a:r>
              <a:rPr lang="en-US" sz="4600" dirty="0" smtClean="0">
                <a:solidFill>
                  <a:srgbClr val="AB1534"/>
                </a:solidFill>
                <a:latin typeface="Lucida Handwriting" charset="0"/>
              </a:rPr>
              <a:t>What of unit fractions in math history? </a:t>
            </a:r>
            <a:endParaRPr lang="en-US" sz="4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4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01381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101391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2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2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101389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0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3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101387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8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4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101385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6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1378" name="Text Box 16"/>
          <p:cNvSpPr txBox="1">
            <a:spLocks noChangeArrowheads="1"/>
          </p:cNvSpPr>
          <p:nvPr/>
        </p:nvSpPr>
        <p:spPr bwMode="auto">
          <a:xfrm>
            <a:off x="292100" y="1430992"/>
            <a:ext cx="8153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0000FF"/>
                </a:solidFill>
              </a:rPr>
              <a:t> </a:t>
            </a:r>
            <a:r>
              <a:rPr lang="en-US" sz="4600" u="sng" dirty="0" smtClean="0">
                <a:solidFill>
                  <a:srgbClr val="0000FF"/>
                </a:solidFill>
              </a:rPr>
              <a:t>Less than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33400"/>
            <a:ext cx="7391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latin typeface="+mn-lt"/>
              </a:rPr>
              <a:t> </a:t>
            </a:r>
            <a:r>
              <a:rPr lang="en-US" sz="4400" dirty="0" smtClean="0">
                <a:solidFill>
                  <a:srgbClr val="AB1534"/>
                </a:solidFill>
                <a:latin typeface="Lucida Handwriting" charset="0"/>
              </a:rPr>
              <a:t>Key relation to apply </a:t>
            </a:r>
            <a:endParaRPr lang="en-US" sz="4400" dirty="0" smtClean="0"/>
          </a:p>
          <a:p>
            <a:pPr>
              <a:defRPr/>
            </a:pP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29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01381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101391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2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2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101389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0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3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101387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8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384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101385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6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1378" name="Text Box 16"/>
          <p:cNvSpPr txBox="1">
            <a:spLocks noChangeArrowheads="1"/>
          </p:cNvSpPr>
          <p:nvPr/>
        </p:nvSpPr>
        <p:spPr bwMode="auto">
          <a:xfrm>
            <a:off x="292100" y="1430992"/>
            <a:ext cx="81534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0000FF"/>
                </a:solidFill>
              </a:rPr>
              <a:t> </a:t>
            </a:r>
            <a:r>
              <a:rPr lang="en-US" sz="4600" u="sng" dirty="0" smtClean="0">
                <a:solidFill>
                  <a:srgbClr val="0000FF"/>
                </a:solidFill>
              </a:rPr>
              <a:t>Less than</a:t>
            </a:r>
          </a:p>
          <a:p>
            <a:pPr algn="ctr">
              <a:spcBef>
                <a:spcPct val="50000"/>
              </a:spcBef>
            </a:pPr>
            <a:r>
              <a:rPr lang="en-US" sz="4600" dirty="0" smtClean="0">
                <a:solidFill>
                  <a:srgbClr val="0000FF"/>
                </a:solidFill>
              </a:rPr>
              <a:t>Given</a:t>
            </a:r>
            <a:r>
              <a:rPr lang="en-US" sz="4600" dirty="0">
                <a:solidFill>
                  <a:srgbClr val="0000FF"/>
                </a:solidFill>
              </a:rPr>
              <a:t>: </a:t>
            </a:r>
            <a:r>
              <a:rPr lang="en-US" sz="4800" dirty="0">
                <a:solidFill>
                  <a:srgbClr val="0000FF"/>
                </a:solidFill>
              </a:rPr>
              <a:t>a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b</a:t>
            </a:r>
            <a:r>
              <a:rPr lang="en-US" sz="4600" dirty="0">
                <a:solidFill>
                  <a:srgbClr val="0000FF"/>
                </a:solidFill>
              </a:rPr>
              <a:t>  </a:t>
            </a:r>
            <a:r>
              <a:rPr lang="en-US" sz="4800" dirty="0">
                <a:solidFill>
                  <a:srgbClr val="0000FF"/>
                </a:solidFill>
              </a:rPr>
              <a:t>&lt;</a:t>
            </a:r>
            <a:r>
              <a:rPr lang="en-US" sz="8000" dirty="0">
                <a:solidFill>
                  <a:srgbClr val="0000FF"/>
                </a:solidFill>
              </a:rPr>
              <a:t> </a:t>
            </a:r>
            <a:r>
              <a:rPr lang="en-US" sz="4800" dirty="0">
                <a:solidFill>
                  <a:srgbClr val="0000FF"/>
                </a:solidFill>
              </a:rPr>
              <a:t>c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d</a:t>
            </a:r>
          </a:p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		if and only if</a:t>
            </a:r>
          </a:p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		   ad  &lt;  </a:t>
            </a:r>
            <a:r>
              <a:rPr lang="en-US" sz="4800" dirty="0" err="1">
                <a:solidFill>
                  <a:srgbClr val="0000FF"/>
                </a:solidFill>
              </a:rPr>
              <a:t>bc</a:t>
            </a:r>
            <a:endParaRPr lang="en-US" sz="4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33400"/>
            <a:ext cx="7391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latin typeface="+mn-lt"/>
              </a:rPr>
              <a:t> </a:t>
            </a:r>
            <a:r>
              <a:rPr lang="en-US" sz="4400" dirty="0">
                <a:solidFill>
                  <a:srgbClr val="AB1534"/>
                </a:solidFill>
                <a:latin typeface="Lucida Handwriting" charset="0"/>
              </a:rPr>
              <a:t>Key relation to apply </a:t>
            </a:r>
            <a:endParaRPr lang="en-US" sz="4400" dirty="0"/>
          </a:p>
          <a:p>
            <a:pPr>
              <a:defRPr/>
            </a:pP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559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5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03428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103438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9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29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103436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7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30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103434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5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31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103432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3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426" name="Text Box 16"/>
          <p:cNvSpPr txBox="1">
            <a:spLocks noChangeArrowheads="1"/>
          </p:cNvSpPr>
          <p:nvPr/>
        </p:nvSpPr>
        <p:spPr bwMode="auto">
          <a:xfrm>
            <a:off x="457200" y="1371600"/>
            <a:ext cx="8153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0000FF"/>
                </a:solidFill>
              </a:rPr>
              <a:t> Given: </a:t>
            </a:r>
            <a:r>
              <a:rPr lang="en-US" sz="4800" dirty="0">
                <a:solidFill>
                  <a:srgbClr val="0000FF"/>
                </a:solidFill>
              </a:rPr>
              <a:t>a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b</a:t>
            </a:r>
            <a:r>
              <a:rPr lang="en-US" sz="4600" dirty="0">
                <a:solidFill>
                  <a:srgbClr val="0000FF"/>
                </a:solidFill>
              </a:rPr>
              <a:t> </a:t>
            </a:r>
            <a:r>
              <a:rPr lang="en-US" sz="4800" dirty="0">
                <a:solidFill>
                  <a:srgbClr val="0000FF"/>
                </a:solidFill>
              </a:rPr>
              <a:t>&lt;</a:t>
            </a:r>
            <a:r>
              <a:rPr lang="en-US" sz="8000" dirty="0" smtClean="0">
                <a:solidFill>
                  <a:srgbClr val="0000FF"/>
                </a:solidFill>
              </a:rPr>
              <a:t> </a:t>
            </a:r>
            <a:r>
              <a:rPr lang="en-US" sz="4800" dirty="0">
                <a:solidFill>
                  <a:srgbClr val="0000FF"/>
                </a:solidFill>
              </a:rPr>
              <a:t>c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d</a:t>
            </a:r>
          </a:p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Show  a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b  &lt;  (a+ c) / (b + d) </a:t>
            </a:r>
            <a:r>
              <a:rPr lang="en-US" sz="4800" dirty="0">
                <a:solidFill>
                  <a:srgbClr val="0000FF"/>
                </a:solidFill>
                <a:latin typeface="Arial" charset="0"/>
              </a:rPr>
              <a:t>and   </a:t>
            </a:r>
            <a:r>
              <a:rPr lang="en-US" sz="4800" dirty="0">
                <a:solidFill>
                  <a:srgbClr val="0000FF"/>
                </a:solidFill>
              </a:rPr>
              <a:t>(a+ c) / (b + d)  &lt; c </a:t>
            </a:r>
            <a:r>
              <a:rPr lang="en-US" sz="8000" dirty="0">
                <a:solidFill>
                  <a:srgbClr val="0000FF"/>
                </a:solidFill>
              </a:rPr>
              <a:t>/</a:t>
            </a:r>
            <a:r>
              <a:rPr lang="en-US" sz="4800" dirty="0">
                <a:solidFill>
                  <a:srgbClr val="0000FF"/>
                </a:solidFill>
              </a:rPr>
              <a:t>d</a:t>
            </a:r>
            <a:endParaRPr lang="en-US" sz="48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89092" name="Group 4"/>
            <p:cNvGrpSpPr>
              <a:grpSpLocks/>
            </p:cNvGrpSpPr>
            <p:nvPr/>
          </p:nvGrpSpPr>
          <p:grpSpPr bwMode="auto">
            <a:xfrm>
              <a:off x="-192" y="-288"/>
              <a:ext cx="1344" cy="1200"/>
              <a:chOff x="-288" y="-336"/>
              <a:chExt cx="1344" cy="1200"/>
            </a:xfrm>
          </p:grpSpPr>
          <p:sp>
            <p:nvSpPr>
              <p:cNvPr id="89102" name="Line 5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3" name="Line 6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3" name="Group 7"/>
            <p:cNvGrpSpPr>
              <a:grpSpLocks/>
            </p:cNvGrpSpPr>
            <p:nvPr/>
          </p:nvGrpSpPr>
          <p:grpSpPr bwMode="auto">
            <a:xfrm rot="10756867">
              <a:off x="4608" y="3408"/>
              <a:ext cx="1344" cy="1200"/>
              <a:chOff x="-288" y="-336"/>
              <a:chExt cx="1344" cy="1200"/>
            </a:xfrm>
          </p:grpSpPr>
          <p:sp>
            <p:nvSpPr>
              <p:cNvPr id="89100" name="Line 8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1" name="Line 9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4" name="Group 10"/>
            <p:cNvGrpSpPr>
              <a:grpSpLocks/>
            </p:cNvGrpSpPr>
            <p:nvPr/>
          </p:nvGrpSpPr>
          <p:grpSpPr bwMode="auto">
            <a:xfrm rot="5165111">
              <a:off x="4728" y="-24"/>
              <a:ext cx="1344" cy="1200"/>
              <a:chOff x="-288" y="-336"/>
              <a:chExt cx="1344" cy="1200"/>
            </a:xfrm>
          </p:grpSpPr>
          <p:sp>
            <p:nvSpPr>
              <p:cNvPr id="89098" name="Line 11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9" name="Line 12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5" name="Group 13"/>
            <p:cNvGrpSpPr>
              <a:grpSpLocks/>
            </p:cNvGrpSpPr>
            <p:nvPr/>
          </p:nvGrpSpPr>
          <p:grpSpPr bwMode="auto">
            <a:xfrm rot="-5711730">
              <a:off x="-312" y="3336"/>
              <a:ext cx="1344" cy="1200"/>
              <a:chOff x="-288" y="-336"/>
              <a:chExt cx="1344" cy="1200"/>
            </a:xfrm>
          </p:grpSpPr>
          <p:sp>
            <p:nvSpPr>
              <p:cNvPr id="89096" name="Line 14"/>
              <p:cNvSpPr>
                <a:spLocks noChangeShapeType="1"/>
              </p:cNvSpPr>
              <p:nvPr/>
            </p:nvSpPr>
            <p:spPr bwMode="auto">
              <a:xfrm flipH="1">
                <a:off x="-240" y="-192"/>
                <a:ext cx="1008" cy="912"/>
              </a:xfrm>
              <a:prstGeom prst="line">
                <a:avLst/>
              </a:prstGeom>
              <a:noFill/>
              <a:ln w="127000">
                <a:solidFill>
                  <a:srgbClr val="F6DA5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7" name="Line 15"/>
              <p:cNvSpPr>
                <a:spLocks noChangeShapeType="1"/>
              </p:cNvSpPr>
              <p:nvPr/>
            </p:nvSpPr>
            <p:spPr bwMode="auto">
              <a:xfrm flipH="1">
                <a:off x="-288" y="-336"/>
                <a:ext cx="1344" cy="1200"/>
              </a:xfrm>
              <a:prstGeom prst="line">
                <a:avLst/>
              </a:prstGeom>
              <a:noFill/>
              <a:ln w="127000">
                <a:solidFill>
                  <a:srgbClr val="AB153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9090" name="Text Box 16"/>
          <p:cNvSpPr txBox="1">
            <a:spLocks noChangeArrowheads="1"/>
          </p:cNvSpPr>
          <p:nvPr/>
        </p:nvSpPr>
        <p:spPr bwMode="auto">
          <a:xfrm>
            <a:off x="457200" y="1371600"/>
            <a:ext cx="8153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AB1534"/>
                </a:solidFill>
              </a:rPr>
              <a:t> </a:t>
            </a:r>
            <a:r>
              <a:rPr lang="en-US" sz="4600" dirty="0" smtClean="0">
                <a:solidFill>
                  <a:srgbClr val="AB1534"/>
                </a:solidFill>
                <a:latin typeface="Lucida Handwriting" charset="0"/>
              </a:rPr>
              <a:t>Algorithms /Operations</a:t>
            </a:r>
            <a:endParaRPr lang="en-US" sz="4600" dirty="0">
              <a:solidFill>
                <a:srgbClr val="AB1534"/>
              </a:solidFill>
              <a:latin typeface="Lucida Handwriting" charset="0"/>
            </a:endParaRPr>
          </a:p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AB1534"/>
                </a:solidFill>
                <a:latin typeface="Lucida Handwriting" charset="0"/>
              </a:rPr>
              <a:t>With </a:t>
            </a:r>
          </a:p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AB1534"/>
                </a:solidFill>
                <a:latin typeface="Lucida Handwriting" charset="0"/>
              </a:rPr>
              <a:t>Rational Numbers</a:t>
            </a:r>
            <a:endParaRPr lang="en-US" sz="4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3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6825" y="2005970"/>
            <a:ext cx="61663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a			c				ad			</a:t>
            </a:r>
            <a:r>
              <a:rPr lang="en-US" sz="5400" b="1" dirty="0" err="1" smtClean="0"/>
              <a:t>bc</a:t>
            </a:r>
            <a:endParaRPr lang="en-US" sz="5400" b="1" dirty="0" smtClean="0"/>
          </a:p>
          <a:p>
            <a:r>
              <a:rPr lang="en-US" sz="5400" b="1" dirty="0" smtClean="0"/>
              <a:t>b			d				</a:t>
            </a:r>
            <a:r>
              <a:rPr lang="en-US" sz="5400" b="1" dirty="0" err="1" smtClean="0"/>
              <a:t>bd</a:t>
            </a:r>
            <a:r>
              <a:rPr lang="en-US" sz="5400" b="1" dirty="0" smtClean="0"/>
              <a:t>			</a:t>
            </a:r>
            <a:r>
              <a:rPr lang="en-US" sz="5400" b="1" dirty="0" err="1" smtClean="0"/>
              <a:t>bd</a:t>
            </a:r>
            <a:endParaRPr lang="en-US" sz="5400" b="1" dirty="0" smtClean="0"/>
          </a:p>
          <a:p>
            <a:endParaRPr lang="en-US" sz="5400" b="1" dirty="0"/>
          </a:p>
          <a:p>
            <a:r>
              <a:rPr lang="en-US" sz="5400" b="1" dirty="0" smtClean="0"/>
              <a:t>							ad  +  </a:t>
            </a:r>
            <a:r>
              <a:rPr lang="en-US" sz="5400" b="1" dirty="0" err="1" smtClean="0"/>
              <a:t>bc</a:t>
            </a:r>
            <a:endParaRPr lang="en-US" sz="5400" b="1" dirty="0" smtClean="0"/>
          </a:p>
          <a:p>
            <a:r>
              <a:rPr lang="en-US" sz="5400" b="1" dirty="0"/>
              <a:t>	</a:t>
            </a:r>
            <a:r>
              <a:rPr lang="en-US" sz="5400" b="1" dirty="0" smtClean="0"/>
              <a:t>								</a:t>
            </a:r>
            <a:r>
              <a:rPr lang="en-US" sz="5400" b="1" dirty="0" err="1" smtClean="0"/>
              <a:t>bd</a:t>
            </a:r>
            <a:endParaRPr lang="en-US" sz="54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04417" y="2908300"/>
            <a:ext cx="591083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37917" y="2895600"/>
            <a:ext cx="591083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73600" y="2895600"/>
            <a:ext cx="96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51600" y="2895600"/>
            <a:ext cx="96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11600" y="4935225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0" y="2433935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87900" y="5396890"/>
            <a:ext cx="23622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66417" y="2370435"/>
            <a:ext cx="57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sp>
        <p:nvSpPr>
          <p:cNvPr id="24" name="TextBox 23"/>
          <p:cNvSpPr txBox="1"/>
          <p:nvPr/>
        </p:nvSpPr>
        <p:spPr>
          <a:xfrm>
            <a:off x="5829300" y="2345035"/>
            <a:ext cx="57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6691" y="685800"/>
            <a:ext cx="5686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Addition</a:t>
            </a:r>
            <a:endParaRPr lang="en-US" sz="5400" b="1" dirty="0">
              <a:solidFill>
                <a:schemeClr val="accent2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06245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0"/>
            <a:ext cx="5455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4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Peanuts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54" y="-824039"/>
            <a:ext cx="5927109" cy="79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0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95410" y="2005970"/>
            <a:ext cx="6166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a			c					a x c		</a:t>
            </a:r>
          </a:p>
          <a:p>
            <a:r>
              <a:rPr lang="en-US" sz="5400" b="1" dirty="0" smtClean="0"/>
              <a:t>b			d		</a:t>
            </a:r>
            <a:r>
              <a:rPr lang="en-US" sz="5400" b="1" dirty="0"/>
              <a:t>	</a:t>
            </a:r>
            <a:r>
              <a:rPr lang="en-US" sz="5400" b="1" dirty="0" smtClean="0"/>
              <a:t>		b x d				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04417" y="2895600"/>
            <a:ext cx="1980611" cy="25400"/>
            <a:chOff x="1504417" y="2895600"/>
            <a:chExt cx="1980611" cy="254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504417" y="2908300"/>
              <a:ext cx="591083" cy="127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893945" y="2895600"/>
              <a:ext cx="591083" cy="127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810000" y="2433935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=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87900" y="2895600"/>
            <a:ext cx="23622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31114" y="685800"/>
            <a:ext cx="6917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Multiplication</a:t>
            </a:r>
            <a:endParaRPr lang="en-US" sz="5400" b="1" dirty="0">
              <a:solidFill>
                <a:schemeClr val="accent2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148" y="2404454"/>
            <a:ext cx="817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x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2091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95410" y="2024644"/>
            <a:ext cx="616638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a			c					a d	</a:t>
            </a:r>
          </a:p>
          <a:p>
            <a:r>
              <a:rPr lang="en-US" sz="5400" b="1" dirty="0" smtClean="0"/>
              <a:t>b			d		</a:t>
            </a:r>
            <a:r>
              <a:rPr lang="en-US" sz="5400" b="1" dirty="0"/>
              <a:t>	</a:t>
            </a:r>
            <a:r>
              <a:rPr lang="en-US" sz="5400" b="1" dirty="0" smtClean="0"/>
              <a:t>		b c				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41769" y="2895600"/>
            <a:ext cx="1980611" cy="25400"/>
            <a:chOff x="1504417" y="2895600"/>
            <a:chExt cx="1980611" cy="254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504417" y="2908300"/>
              <a:ext cx="591083" cy="127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893945" y="2895600"/>
              <a:ext cx="591083" cy="127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810000" y="2433935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=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87900" y="2895600"/>
            <a:ext cx="23622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3030" y="256298"/>
            <a:ext cx="69177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Division</a:t>
            </a:r>
          </a:p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Invert &amp; Multiply</a:t>
            </a:r>
            <a:endParaRPr lang="en-US" sz="5400" b="1" dirty="0">
              <a:solidFill>
                <a:schemeClr val="accent2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148" y="2404454"/>
            <a:ext cx="817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÷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3091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95410" y="2024644"/>
            <a:ext cx="6166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a			c					a ÷ c		</a:t>
            </a:r>
          </a:p>
          <a:p>
            <a:r>
              <a:rPr lang="en-US" sz="5400" b="1" dirty="0" smtClean="0"/>
              <a:t>b			d		</a:t>
            </a:r>
            <a:r>
              <a:rPr lang="en-US" sz="5400" b="1" dirty="0"/>
              <a:t>	</a:t>
            </a:r>
            <a:r>
              <a:rPr lang="en-US" sz="5400" b="1" dirty="0" smtClean="0"/>
              <a:t>		b ÷ d				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41769" y="2895600"/>
            <a:ext cx="1980611" cy="25400"/>
            <a:chOff x="1504417" y="2895600"/>
            <a:chExt cx="1980611" cy="254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504417" y="2908300"/>
              <a:ext cx="591083" cy="127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893945" y="2895600"/>
              <a:ext cx="591083" cy="127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810000" y="2433935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=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87900" y="2895600"/>
            <a:ext cx="23622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3030" y="256298"/>
            <a:ext cx="69177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Division</a:t>
            </a:r>
          </a:p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Is this valid?</a:t>
            </a:r>
            <a:endParaRPr lang="en-US" sz="5400" b="1" dirty="0">
              <a:solidFill>
                <a:schemeClr val="accent2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148" y="2404454"/>
            <a:ext cx="817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÷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5658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50" y="39828"/>
            <a:ext cx="3740150" cy="2815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500" y="2855771"/>
            <a:ext cx="8470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Solve:  Divide    L  loaves 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Among  P  persons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Equally using ‘largest unit fractions’ .</a:t>
            </a:r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5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95410" y="1557794"/>
            <a:ext cx="6166383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a ÷ c           a/c		</a:t>
            </a:r>
          </a:p>
          <a:p>
            <a:r>
              <a:rPr lang="en-US" sz="5400" b="1" dirty="0" smtClean="0"/>
              <a:t> b ÷ d	         b/d</a:t>
            </a:r>
            <a:r>
              <a:rPr lang="en-US" sz="5400" b="1" dirty="0"/>
              <a:t>	</a:t>
            </a:r>
            <a:r>
              <a:rPr lang="en-US" sz="5400" b="1" dirty="0" smtClean="0"/>
              <a:t>			</a:t>
            </a:r>
          </a:p>
          <a:p>
            <a:r>
              <a:rPr lang="en-US" sz="5400" b="1" dirty="0"/>
              <a:t>	</a:t>
            </a:r>
            <a:r>
              <a:rPr lang="en-US" sz="5400" b="1" dirty="0" smtClean="0"/>
              <a:t>					 (a/c )(d/b)</a:t>
            </a:r>
          </a:p>
          <a:p>
            <a:r>
              <a:rPr lang="en-US" sz="5400" b="1" dirty="0"/>
              <a:t>	</a:t>
            </a:r>
            <a:r>
              <a:rPr lang="en-US" sz="5400" b="1" dirty="0" smtClean="0"/>
              <a:t>				    (b/d)(d/b)</a:t>
            </a:r>
            <a:endParaRPr lang="en-US" sz="5400" b="1" dirty="0"/>
          </a:p>
          <a:p>
            <a:r>
              <a:rPr lang="en-US" sz="5400" b="1" dirty="0" smtClean="0"/>
              <a:t>							ad</a:t>
            </a:r>
          </a:p>
          <a:p>
            <a:r>
              <a:rPr lang="en-US" sz="5400" b="1" dirty="0"/>
              <a:t>	</a:t>
            </a:r>
            <a:r>
              <a:rPr lang="en-US" sz="5400" b="1" dirty="0" smtClean="0"/>
              <a:t>						</a:t>
            </a:r>
            <a:r>
              <a:rPr lang="en-US" sz="5400" b="1" dirty="0" err="1" smtClean="0"/>
              <a:t>bc</a:t>
            </a:r>
            <a:endParaRPr lang="en-US" sz="5400" b="1" dirty="0" smtClean="0"/>
          </a:p>
          <a:p>
            <a:endParaRPr lang="en-US" sz="5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63030" y="256298"/>
            <a:ext cx="6917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Is this valid?</a:t>
            </a:r>
            <a:endParaRPr lang="en-US" sz="5400" b="1" dirty="0">
              <a:solidFill>
                <a:schemeClr val="accent2"/>
              </a:solidFill>
              <a:latin typeface="Lucida Handwriting"/>
              <a:cs typeface="Lucida Handwriting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28800" y="2411008"/>
            <a:ext cx="1476767" cy="56022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52378" y="2018854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689150" y="2470037"/>
            <a:ext cx="1476767" cy="56022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34758" y="3702741"/>
            <a:ext cx="686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 =  </a:t>
            </a:r>
            <a:endParaRPr lang="en-US" sz="5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89150" y="4169591"/>
            <a:ext cx="2860238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89150" y="5832281"/>
            <a:ext cx="1476767" cy="56022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75102" y="5389289"/>
            <a:ext cx="686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 =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5690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160023"/>
              </p:ext>
            </p:extLst>
          </p:nvPr>
        </p:nvGraphicFramePr>
        <p:xfrm>
          <a:off x="1380753" y="54493"/>
          <a:ext cx="6530959" cy="716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5" imgW="5486400" imgH="6019800" progId="Word.Document.12">
                  <p:link updateAutomatic="1"/>
                </p:oleObj>
              </mc:Choice>
              <mc:Fallback>
                <p:oleObj name="Document" r:id="rId5" imgW="5486400" imgH="6019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0753" y="54493"/>
                        <a:ext cx="6530959" cy="716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89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533400"/>
            <a:ext cx="8534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How would you find all rational numbers with a specified denominator be- tween 2 given </a:t>
            </a:r>
            <a:r>
              <a:rPr lang="en-US" sz="4400" b="1" dirty="0" err="1" smtClean="0">
                <a:solidFill>
                  <a:srgbClr val="C0504D"/>
                </a:solidFill>
                <a:latin typeface="Lucida Handwriting"/>
                <a:cs typeface="Lucida Handwriting"/>
              </a:rPr>
              <a:t>rationals</a:t>
            </a:r>
            <a:r>
              <a:rPr lang="en-US" sz="5400" b="1" dirty="0">
                <a:solidFill>
                  <a:srgbClr val="C0504D"/>
                </a:solidFill>
                <a:latin typeface="Lucida Handwriting"/>
                <a:cs typeface="Lucida Handwriting"/>
              </a:rPr>
              <a:t>?</a:t>
            </a:r>
          </a:p>
        </p:txBody>
      </p:sp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80754" y="4483100"/>
            <a:ext cx="6168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Describe procedure</a:t>
            </a:r>
            <a:endParaRPr lang="en-US" sz="4400" b="1" dirty="0">
              <a:solidFill>
                <a:srgbClr val="C0504D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6709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8300" y="533400"/>
            <a:ext cx="797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Suppose the two rational numbers are  </a:t>
            </a:r>
          </a:p>
          <a:p>
            <a:r>
              <a:rPr lang="en-US" sz="44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1/4  and 5/6  and the denominator is 15.</a:t>
            </a:r>
            <a:endParaRPr lang="en-US" sz="4400" b="1" dirty="0">
              <a:solidFill>
                <a:srgbClr val="C0504D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424150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80754" y="513610"/>
            <a:ext cx="6713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Relation   &lt;   is key</a:t>
            </a:r>
            <a:endParaRPr lang="en-US" sz="4400" dirty="0">
              <a:solidFill>
                <a:srgbClr val="C0504D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286" y="2043742"/>
            <a:ext cx="7544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Lucida Handwriting"/>
                <a:cs typeface="Lucida Handwriting"/>
              </a:rPr>
              <a:t>1/4  &lt; 4/15 as  15 &lt;16</a:t>
            </a:r>
          </a:p>
          <a:p>
            <a:endParaRPr lang="en-US" sz="4400" dirty="0">
              <a:latin typeface="Lucida Handwriting"/>
              <a:cs typeface="Lucida Handwriting"/>
            </a:endParaRPr>
          </a:p>
          <a:p>
            <a:r>
              <a:rPr lang="en-US" sz="4400" dirty="0" smtClean="0">
                <a:latin typeface="Lucida Handwriting"/>
                <a:cs typeface="Lucida Handwriting"/>
              </a:rPr>
              <a:t>12/15 &lt; 5/6  as 72 &lt; 75</a:t>
            </a:r>
            <a:endParaRPr lang="en-US" sz="4400" dirty="0"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274540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80754" y="513610"/>
            <a:ext cx="6713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Relation   &lt;   is key</a:t>
            </a:r>
            <a:endParaRPr lang="en-US" sz="4400" dirty="0">
              <a:solidFill>
                <a:srgbClr val="C0504D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286" y="2043742"/>
            <a:ext cx="7544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Lucida Handwriting"/>
                <a:cs typeface="Lucida Handwriting"/>
              </a:rPr>
              <a:t>1/4  &lt; 4/15 as  15 &lt;16</a:t>
            </a:r>
          </a:p>
          <a:p>
            <a:endParaRPr lang="en-US" sz="4400" b="1" dirty="0">
              <a:latin typeface="Lucida Handwriting"/>
              <a:cs typeface="Lucida Handwriting"/>
            </a:endParaRPr>
          </a:p>
          <a:p>
            <a:r>
              <a:rPr lang="en-US" sz="4400" b="1" dirty="0" smtClean="0">
                <a:latin typeface="Lucida Handwriting"/>
                <a:cs typeface="Lucida Handwriting"/>
              </a:rPr>
              <a:t>12/15 &lt; 5/6  as 72 &lt; 75</a:t>
            </a:r>
            <a:endParaRPr lang="en-US" sz="4400" b="1" dirty="0">
              <a:latin typeface="Lucida Handwriting"/>
              <a:cs typeface="Lucida Handwriting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559" y="5099729"/>
            <a:ext cx="8266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Lucida Handwriting"/>
                <a:cs typeface="Lucida Handwriting"/>
              </a:rPr>
              <a:t>4/15, 5/15, ….   11/15, 12/15</a:t>
            </a:r>
            <a:endParaRPr lang="en-US" sz="4000" b="1" dirty="0"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78325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80754" y="685800"/>
            <a:ext cx="640062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A Mathematical System</a:t>
            </a:r>
          </a:p>
          <a:p>
            <a:pPr algn="ctr"/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Organizer</a:t>
            </a:r>
          </a:p>
          <a:p>
            <a:endParaRPr lang="en-US" sz="3600" b="1" dirty="0">
              <a:solidFill>
                <a:srgbClr val="C0504D"/>
              </a:solidFill>
              <a:latin typeface="Lucida Handwriting"/>
              <a:cs typeface="Lucida Handwriting"/>
            </a:endParaRPr>
          </a:p>
          <a:p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Elements</a:t>
            </a:r>
          </a:p>
          <a:p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Definitions &amp; Relations</a:t>
            </a:r>
          </a:p>
          <a:p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Operations</a:t>
            </a:r>
          </a:p>
          <a:p>
            <a:r>
              <a:rPr lang="en-US" sz="3600" b="1" dirty="0" err="1" smtClean="0">
                <a:solidFill>
                  <a:srgbClr val="C0504D"/>
                </a:solidFill>
                <a:latin typeface="Lucida Handwriting"/>
                <a:cs typeface="Lucida Handwriting"/>
              </a:rPr>
              <a:t>UnProved</a:t>
            </a:r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 Statements/	Assumptions</a:t>
            </a:r>
          </a:p>
          <a:p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Proved Statements/</a:t>
            </a:r>
          </a:p>
          <a:p>
            <a:r>
              <a:rPr lang="en-US" sz="3600" b="1" dirty="0">
                <a:solidFill>
                  <a:srgbClr val="C0504D"/>
                </a:solidFill>
                <a:latin typeface="Lucida Handwriting"/>
                <a:cs typeface="Lucida Handwriting"/>
              </a:rPr>
              <a:t> </a:t>
            </a:r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  Theorems</a:t>
            </a:r>
            <a:endParaRPr lang="en-US" sz="3600" b="1" dirty="0">
              <a:solidFill>
                <a:srgbClr val="C0504D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715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80754" y="685800"/>
            <a:ext cx="64006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A Mathematical System</a:t>
            </a:r>
          </a:p>
          <a:p>
            <a:pPr algn="ctr"/>
            <a:r>
              <a:rPr lang="en-US" sz="3600" b="1" dirty="0" smtClean="0">
                <a:latin typeface="Lucida Handwriting"/>
                <a:cs typeface="Lucida Handwriting"/>
              </a:rPr>
              <a:t>Rational Numbers</a:t>
            </a:r>
          </a:p>
          <a:p>
            <a:endParaRPr lang="en-US" sz="2000" b="1" dirty="0">
              <a:solidFill>
                <a:srgbClr val="C0504D"/>
              </a:solidFill>
              <a:latin typeface="Lucida Handwriting"/>
              <a:cs typeface="Lucida Handwriting"/>
            </a:endParaRPr>
          </a:p>
          <a:p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Elements : </a:t>
            </a:r>
            <a:r>
              <a:rPr lang="en-US" sz="3200" b="1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Numbers of form a/b where </a:t>
            </a:r>
            <a:r>
              <a:rPr lang="en-US" sz="3200" b="1" dirty="0" err="1" smtClean="0">
                <a:solidFill>
                  <a:srgbClr val="000000"/>
                </a:solidFill>
                <a:latin typeface="Lucida Handwriting"/>
                <a:cs typeface="Lucida Handwriting"/>
              </a:rPr>
              <a:t>a,b</a:t>
            </a:r>
            <a:r>
              <a:rPr lang="en-US" sz="3200" b="1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are integers and b≠0.</a:t>
            </a:r>
          </a:p>
          <a:p>
            <a:endParaRPr lang="en-US" sz="2000" b="1" dirty="0" smtClean="0">
              <a:solidFill>
                <a:srgbClr val="C0504D"/>
              </a:solidFill>
              <a:latin typeface="Lucida Handwriting"/>
              <a:cs typeface="Lucida Handwriting"/>
            </a:endParaRPr>
          </a:p>
          <a:p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Definitions &amp; Relations:</a:t>
            </a:r>
          </a:p>
          <a:p>
            <a:r>
              <a:rPr lang="en-US" sz="3600" b="1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Include  =, &lt;, &gt;, …</a:t>
            </a:r>
          </a:p>
          <a:p>
            <a:endParaRPr lang="en-US" sz="2000" b="1" dirty="0" smtClean="0">
              <a:solidFill>
                <a:srgbClr val="C0504D"/>
              </a:solidFill>
              <a:latin typeface="Lucida Handwriting"/>
              <a:cs typeface="Lucida Handwriting"/>
            </a:endParaRPr>
          </a:p>
          <a:p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Operations:   </a:t>
            </a:r>
            <a:r>
              <a:rPr lang="en-US" sz="3600" b="1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+, </a:t>
            </a:r>
            <a:r>
              <a:rPr lang="en-US" sz="3600" b="1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−</a:t>
            </a:r>
            <a:r>
              <a:rPr lang="en-US" sz="3600" b="1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, x, ÷</a:t>
            </a:r>
          </a:p>
        </p:txBody>
      </p:sp>
    </p:spTree>
    <p:extLst>
      <p:ext uri="{BB962C8B-B14F-4D97-AF65-F5344CB8AC3E}">
        <p14:creationId xmlns:p14="http://schemas.microsoft.com/office/powerpoint/2010/main" val="316353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80754" y="685800"/>
            <a:ext cx="64006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A Mathematical System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Rational Numbers</a:t>
            </a:r>
          </a:p>
          <a:p>
            <a:endParaRPr lang="en-US" sz="1600" b="1" dirty="0" smtClean="0">
              <a:solidFill>
                <a:srgbClr val="C0504D"/>
              </a:solidFill>
              <a:latin typeface="Lucida Handwriting"/>
              <a:cs typeface="Lucida Handwriting"/>
            </a:endParaRPr>
          </a:p>
          <a:p>
            <a:r>
              <a:rPr lang="en-US" sz="3600" b="1" dirty="0" err="1" smtClean="0">
                <a:solidFill>
                  <a:srgbClr val="C0504D"/>
                </a:solidFill>
                <a:latin typeface="Lucida Handwriting"/>
                <a:cs typeface="Lucida Handwriting"/>
              </a:rPr>
              <a:t>UnProved</a:t>
            </a:r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 Statements/	Assumptions for </a:t>
            </a:r>
            <a:r>
              <a:rPr lang="en-US" sz="3600" b="1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+, x</a:t>
            </a:r>
          </a:p>
          <a:p>
            <a:r>
              <a:rPr lang="en-US" sz="3600" b="1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Closure, Commutative, Associative</a:t>
            </a:r>
            <a:r>
              <a:rPr lang="en-US" sz="3600" b="1" smtClean="0">
                <a:solidFill>
                  <a:srgbClr val="000000"/>
                </a:solidFill>
                <a:latin typeface="Lucida Handwriting"/>
                <a:cs typeface="Lucida Handwriting"/>
              </a:rPr>
              <a:t>, </a:t>
            </a:r>
            <a:r>
              <a:rPr lang="en-US" sz="3600" b="1" smtClean="0">
                <a:solidFill>
                  <a:srgbClr val="000000"/>
                </a:solidFill>
                <a:latin typeface="Lucida Handwriting"/>
                <a:cs typeface="Lucida Handwriting"/>
              </a:rPr>
              <a:t>Identity,</a:t>
            </a:r>
            <a:endParaRPr lang="en-US" sz="3600" b="1" dirty="0" smtClean="0">
              <a:solidFill>
                <a:srgbClr val="000000"/>
              </a:solidFill>
              <a:latin typeface="Lucida Handwriting"/>
              <a:cs typeface="Lucida Handwriting"/>
            </a:endParaRPr>
          </a:p>
          <a:p>
            <a:r>
              <a:rPr lang="en-US" sz="3600" b="1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Inverses, Distributive</a:t>
            </a:r>
            <a:endParaRPr lang="en-US" sz="3600" b="1" dirty="0" smtClean="0">
              <a:solidFill>
                <a:srgbClr val="000000"/>
              </a:solidFill>
              <a:latin typeface="Lucida Handwriting"/>
              <a:cs typeface="Lucida Handwriting"/>
            </a:endParaRPr>
          </a:p>
          <a:p>
            <a:endParaRPr lang="en-US" sz="1600" b="1" dirty="0" smtClean="0">
              <a:solidFill>
                <a:srgbClr val="000000"/>
              </a:solidFill>
              <a:latin typeface="Lucida Handwriting"/>
              <a:cs typeface="Lucida Handwriting"/>
            </a:endParaRPr>
          </a:p>
          <a:p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Proved Statements/</a:t>
            </a:r>
          </a:p>
          <a:p>
            <a:r>
              <a:rPr lang="en-US" sz="3600" b="1" dirty="0">
                <a:solidFill>
                  <a:srgbClr val="C0504D"/>
                </a:solidFill>
                <a:latin typeface="Lucida Handwriting"/>
                <a:cs typeface="Lucida Handwriting"/>
              </a:rPr>
              <a:t> </a:t>
            </a:r>
            <a:r>
              <a:rPr lang="en-US" sz="3600" b="1" dirty="0" smtClean="0">
                <a:solidFill>
                  <a:srgbClr val="C0504D"/>
                </a:solidFill>
                <a:latin typeface="Lucida Handwriting"/>
                <a:cs typeface="Lucida Handwriting"/>
              </a:rPr>
              <a:t>  Theorems</a:t>
            </a:r>
            <a:endParaRPr lang="en-US" sz="3600" b="1" dirty="0">
              <a:solidFill>
                <a:srgbClr val="C0504D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19940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250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80754" y="1571557"/>
            <a:ext cx="722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OUR   SOLUTION 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813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327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80754" y="1571557"/>
            <a:ext cx="722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OUR   SOLUTION  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834466" y="2554982"/>
            <a:ext cx="2402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4   ÷   7   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3173133" y="3562515"/>
            <a:ext cx="159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AB1534"/>
                </a:solidFill>
                <a:latin typeface="Lucida Handwriting" charset="0"/>
              </a:rPr>
              <a:t>4 / 7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184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61934" y="510356"/>
            <a:ext cx="6399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1534"/>
                </a:solidFill>
                <a:latin typeface="Lucida Handwriting" charset="0"/>
              </a:rPr>
              <a:t>EGYPTIAN  </a:t>
            </a:r>
            <a:r>
              <a:rPr lang="en-US" sz="4000" b="1" dirty="0">
                <a:solidFill>
                  <a:srgbClr val="AB1534"/>
                </a:solidFill>
                <a:latin typeface="Lucida Handwriting" charset="0"/>
              </a:rPr>
              <a:t>SOLUTION  </a:t>
            </a:r>
            <a:endParaRPr lang="en-US" sz="4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257300" y="1841021"/>
            <a:ext cx="5257800" cy="533400"/>
            <a:chOff x="1257300" y="1841021"/>
            <a:chExt cx="5257800" cy="533400"/>
          </a:xfrm>
        </p:grpSpPr>
        <p:grpSp>
          <p:nvGrpSpPr>
            <p:cNvPr id="6" name="Group 5"/>
            <p:cNvGrpSpPr/>
            <p:nvPr/>
          </p:nvGrpSpPr>
          <p:grpSpPr>
            <a:xfrm>
              <a:off x="1257300" y="1841021"/>
              <a:ext cx="1778000" cy="533400"/>
              <a:chOff x="1257300" y="1841021"/>
              <a:chExt cx="1778000" cy="5334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257300" y="184102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4"/>
              </p:cNvCxnSpPr>
              <p:nvPr/>
            </p:nvCxnSpPr>
            <p:spPr>
              <a:xfrm>
                <a:off x="2146300" y="1841021"/>
                <a:ext cx="0" cy="5334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4737100" y="1841021"/>
              <a:ext cx="1778000" cy="533400"/>
              <a:chOff x="1257300" y="1841021"/>
              <a:chExt cx="1778000" cy="5334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257300" y="184102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0"/>
                <a:endCxn id="21" idx="4"/>
              </p:cNvCxnSpPr>
              <p:nvPr/>
            </p:nvCxnSpPr>
            <p:spPr>
              <a:xfrm>
                <a:off x="2146300" y="1841021"/>
                <a:ext cx="0" cy="5334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20633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3549" name="Picture 1935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500" y="3251200"/>
            <a:ext cx="127000" cy="342900"/>
          </a:xfrm>
          <a:prstGeom prst="rect">
            <a:avLst/>
          </a:prstGeom>
        </p:spPr>
      </p:pic>
      <p:sp>
        <p:nvSpPr>
          <p:cNvPr id="47" name="Text Box 1"/>
          <p:cNvSpPr txBox="1"/>
          <p:nvPr/>
        </p:nvSpPr>
        <p:spPr>
          <a:xfrm>
            <a:off x="1479550" y="4711090"/>
            <a:ext cx="6057900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Times New Roman"/>
              <a:ea typeface="ＭＳ 明朝"/>
            </a:endParaRPr>
          </a:p>
        </p:txBody>
      </p:sp>
      <p:sp>
        <p:nvSpPr>
          <p:cNvPr id="48" name="Text Box 1"/>
          <p:cNvSpPr txBox="1"/>
          <p:nvPr/>
        </p:nvSpPr>
        <p:spPr>
          <a:xfrm>
            <a:off x="2927350" y="3987800"/>
            <a:ext cx="6057900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Times New Roman"/>
              <a:ea typeface="ＭＳ 明朝"/>
            </a:endParaRPr>
          </a:p>
        </p:txBody>
      </p:sp>
      <p:sp>
        <p:nvSpPr>
          <p:cNvPr id="49" name="Text Box 1"/>
          <p:cNvSpPr txBox="1"/>
          <p:nvPr/>
        </p:nvSpPr>
        <p:spPr>
          <a:xfrm>
            <a:off x="2381250" y="3810000"/>
            <a:ext cx="6057900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Times New Roman"/>
              <a:ea typeface="ＭＳ 明朝"/>
            </a:endParaRPr>
          </a:p>
        </p:txBody>
      </p:sp>
      <p:cxnSp>
        <p:nvCxnSpPr>
          <p:cNvPr id="193557" name="Straight Connector 193556"/>
          <p:cNvCxnSpPr>
            <a:endCxn id="27" idx="6"/>
          </p:cNvCxnSpPr>
          <p:nvPr/>
        </p:nvCxnSpPr>
        <p:spPr>
          <a:xfrm flipV="1">
            <a:off x="5791200" y="3321050"/>
            <a:ext cx="889000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409700" y="3022121"/>
            <a:ext cx="5270500" cy="565629"/>
            <a:chOff x="1409700" y="3022121"/>
            <a:chExt cx="5270500" cy="565629"/>
          </a:xfrm>
        </p:grpSpPr>
        <p:grpSp>
          <p:nvGrpSpPr>
            <p:cNvPr id="44" name="Group 43"/>
            <p:cNvGrpSpPr/>
            <p:nvPr/>
          </p:nvGrpSpPr>
          <p:grpSpPr>
            <a:xfrm>
              <a:off x="1409700" y="3022121"/>
              <a:ext cx="5270500" cy="565629"/>
              <a:chOff x="1409700" y="3022121"/>
              <a:chExt cx="5270500" cy="56562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09700" y="3022121"/>
                <a:ext cx="1778000" cy="533400"/>
                <a:chOff x="1257300" y="1841021"/>
                <a:chExt cx="1778000" cy="5334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1257300" y="1841021"/>
                  <a:ext cx="1778000" cy="533400"/>
                </a:xfrm>
                <a:prstGeom prst="ellipse">
                  <a:avLst/>
                </a:prstGeom>
                <a:noFill/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>
                  <a:stCxn id="29" idx="0"/>
                  <a:endCxn id="29" idx="4"/>
                </p:cNvCxnSpPr>
                <p:nvPr/>
              </p:nvCxnSpPr>
              <p:spPr>
                <a:xfrm>
                  <a:off x="2146300" y="1841021"/>
                  <a:ext cx="0" cy="533400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902200" y="3054350"/>
                <a:ext cx="1778000" cy="533400"/>
                <a:chOff x="1257300" y="1841021"/>
                <a:chExt cx="1778000" cy="5334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257300" y="1841021"/>
                  <a:ext cx="1778000" cy="533400"/>
                </a:xfrm>
                <a:prstGeom prst="ellipse">
                  <a:avLst/>
                </a:prstGeom>
                <a:noFill/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>
                  <a:stCxn id="27" idx="0"/>
                  <a:endCxn id="27" idx="4"/>
                </p:cNvCxnSpPr>
                <p:nvPr/>
              </p:nvCxnSpPr>
              <p:spPr>
                <a:xfrm>
                  <a:off x="2146300" y="1841021"/>
                  <a:ext cx="0" cy="533400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" name="Group 44"/>
            <p:cNvGrpSpPr/>
            <p:nvPr/>
          </p:nvGrpSpPr>
          <p:grpSpPr>
            <a:xfrm>
              <a:off x="5772150" y="3132465"/>
              <a:ext cx="901700" cy="372737"/>
              <a:chOff x="5772150" y="3132465"/>
              <a:chExt cx="901700" cy="37273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5791200" y="3187700"/>
                <a:ext cx="774700" cy="317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5772150" y="3260725"/>
                <a:ext cx="889000" cy="317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endCxn id="27" idx="7"/>
              </p:cNvCxnSpPr>
              <p:nvPr/>
            </p:nvCxnSpPr>
            <p:spPr>
              <a:xfrm flipV="1">
                <a:off x="5791200" y="3132465"/>
                <a:ext cx="628618" cy="21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5803900" y="3473452"/>
                <a:ext cx="711200" cy="317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5784850" y="3397254"/>
                <a:ext cx="889000" cy="317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6518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7" name="Group 2"/>
          <p:cNvGrpSpPr>
            <a:grpSpLocks/>
          </p:cNvGrpSpPr>
          <p:nvPr/>
        </p:nvGrpSpPr>
        <p:grpSpPr bwMode="auto">
          <a:xfrm>
            <a:off x="-381000" y="-457200"/>
            <a:ext cx="9906000" cy="7772400"/>
            <a:chOff x="-240" y="-288"/>
            <a:chExt cx="6240" cy="4896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96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3539" name="Line 4"/>
            <p:cNvSpPr>
              <a:spLocks noChangeShapeType="1"/>
            </p:cNvSpPr>
            <p:nvPr/>
          </p:nvSpPr>
          <p:spPr bwMode="auto">
            <a:xfrm flipH="1">
              <a:off x="-144" y="-144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Line 5"/>
            <p:cNvSpPr>
              <a:spLocks noChangeShapeType="1"/>
            </p:cNvSpPr>
            <p:nvPr/>
          </p:nvSpPr>
          <p:spPr bwMode="auto">
            <a:xfrm flipH="1">
              <a:off x="-192" y="-28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6"/>
            <p:cNvSpPr>
              <a:spLocks noChangeShapeType="1"/>
            </p:cNvSpPr>
            <p:nvPr/>
          </p:nvSpPr>
          <p:spPr bwMode="auto">
            <a:xfrm rot="10756867" flipH="1">
              <a:off x="4895" y="355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7"/>
            <p:cNvSpPr>
              <a:spLocks noChangeShapeType="1"/>
            </p:cNvSpPr>
            <p:nvPr/>
          </p:nvSpPr>
          <p:spPr bwMode="auto">
            <a:xfrm rot="10756867" flipH="1">
              <a:off x="4608" y="3408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8"/>
            <p:cNvSpPr>
              <a:spLocks noChangeShapeType="1"/>
            </p:cNvSpPr>
            <p:nvPr/>
          </p:nvSpPr>
          <p:spPr bwMode="auto">
            <a:xfrm rot="5165111" flipH="1">
              <a:off x="4887" y="0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Line 9"/>
            <p:cNvSpPr>
              <a:spLocks noChangeShapeType="1"/>
            </p:cNvSpPr>
            <p:nvPr/>
          </p:nvSpPr>
          <p:spPr bwMode="auto">
            <a:xfrm rot="5165111" flipH="1">
              <a:off x="4728" y="-24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10"/>
            <p:cNvSpPr>
              <a:spLocks noChangeShapeType="1"/>
            </p:cNvSpPr>
            <p:nvPr/>
          </p:nvSpPr>
          <p:spPr bwMode="auto">
            <a:xfrm rot="15888270" flipH="1">
              <a:off x="-134" y="3599"/>
              <a:ext cx="1008" cy="912"/>
            </a:xfrm>
            <a:prstGeom prst="line">
              <a:avLst/>
            </a:prstGeom>
            <a:noFill/>
            <a:ln w="127000">
              <a:solidFill>
                <a:srgbClr val="F6D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1"/>
            <p:cNvSpPr>
              <a:spLocks noChangeShapeType="1"/>
            </p:cNvSpPr>
            <p:nvPr/>
          </p:nvSpPr>
          <p:spPr bwMode="auto">
            <a:xfrm rot="15888270" flipH="1">
              <a:off x="-312" y="3336"/>
              <a:ext cx="1344" cy="1200"/>
            </a:xfrm>
            <a:prstGeom prst="line">
              <a:avLst/>
            </a:prstGeom>
            <a:noFill/>
            <a:ln w="127000">
              <a:solidFill>
                <a:srgbClr val="AB15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61934" y="510356"/>
            <a:ext cx="6399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1534"/>
                </a:solidFill>
                <a:latin typeface="Lucida Handwriting" charset="0"/>
              </a:rPr>
              <a:t>EGYPTIAN  </a:t>
            </a:r>
            <a:r>
              <a:rPr lang="en-US" sz="4000" b="1" dirty="0">
                <a:solidFill>
                  <a:srgbClr val="AB1534"/>
                </a:solidFill>
                <a:latin typeface="Lucida Handwriting" charset="0"/>
              </a:rPr>
              <a:t>SOLUTION  </a:t>
            </a:r>
            <a:endParaRPr lang="en-US" sz="4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257300" y="1841021"/>
            <a:ext cx="5257800" cy="533400"/>
            <a:chOff x="1257300" y="1841021"/>
            <a:chExt cx="5257800" cy="533400"/>
          </a:xfrm>
        </p:grpSpPr>
        <p:grpSp>
          <p:nvGrpSpPr>
            <p:cNvPr id="6" name="Group 5"/>
            <p:cNvGrpSpPr/>
            <p:nvPr/>
          </p:nvGrpSpPr>
          <p:grpSpPr>
            <a:xfrm>
              <a:off x="1257300" y="1841021"/>
              <a:ext cx="1778000" cy="533400"/>
              <a:chOff x="1257300" y="1841021"/>
              <a:chExt cx="1778000" cy="5334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257300" y="184102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4"/>
              </p:cNvCxnSpPr>
              <p:nvPr/>
            </p:nvCxnSpPr>
            <p:spPr>
              <a:xfrm>
                <a:off x="2146300" y="1841021"/>
                <a:ext cx="0" cy="5334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4737100" y="1841021"/>
              <a:ext cx="1778000" cy="533400"/>
              <a:chOff x="1257300" y="1841021"/>
              <a:chExt cx="1778000" cy="5334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257300" y="1841021"/>
                <a:ext cx="1778000" cy="5334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0"/>
                <a:endCxn id="21" idx="4"/>
              </p:cNvCxnSpPr>
              <p:nvPr/>
            </p:nvCxnSpPr>
            <p:spPr>
              <a:xfrm>
                <a:off x="2146300" y="1841021"/>
                <a:ext cx="0" cy="5334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1409700" y="3022121"/>
            <a:ext cx="1778000" cy="533400"/>
            <a:chOff x="1257300" y="1841021"/>
            <a:chExt cx="1778000" cy="533400"/>
          </a:xfrm>
        </p:grpSpPr>
        <p:sp>
          <p:nvSpPr>
            <p:cNvPr id="29" name="Oval 28"/>
            <p:cNvSpPr/>
            <p:nvPr/>
          </p:nvSpPr>
          <p:spPr>
            <a:xfrm>
              <a:off x="1257300" y="1841021"/>
              <a:ext cx="1778000" cy="53340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9" idx="0"/>
              <a:endCxn id="29" idx="4"/>
            </p:cNvCxnSpPr>
            <p:nvPr/>
          </p:nvCxnSpPr>
          <p:spPr>
            <a:xfrm>
              <a:off x="2146300" y="1841021"/>
              <a:ext cx="0" cy="5334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902200" y="3054350"/>
            <a:ext cx="1778000" cy="533400"/>
            <a:chOff x="1257300" y="1841021"/>
            <a:chExt cx="1778000" cy="533400"/>
          </a:xfrm>
        </p:grpSpPr>
        <p:sp>
          <p:nvSpPr>
            <p:cNvPr id="27" name="Oval 26"/>
            <p:cNvSpPr/>
            <p:nvPr/>
          </p:nvSpPr>
          <p:spPr>
            <a:xfrm>
              <a:off x="1257300" y="1841021"/>
              <a:ext cx="1778000" cy="53340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0"/>
              <a:endCxn id="27" idx="4"/>
            </p:cNvCxnSpPr>
            <p:nvPr/>
          </p:nvCxnSpPr>
          <p:spPr>
            <a:xfrm>
              <a:off x="2146300" y="1841021"/>
              <a:ext cx="0" cy="5334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94906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3549" name="Picture 1935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500" y="3251200"/>
            <a:ext cx="127000" cy="342900"/>
          </a:xfrm>
          <a:prstGeom prst="rect">
            <a:avLst/>
          </a:prstGeom>
        </p:spPr>
      </p:pic>
      <p:sp>
        <p:nvSpPr>
          <p:cNvPr id="47" name="Text Box 1"/>
          <p:cNvSpPr txBox="1"/>
          <p:nvPr/>
        </p:nvSpPr>
        <p:spPr>
          <a:xfrm>
            <a:off x="1479550" y="4711090"/>
            <a:ext cx="6057900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Times New Roman"/>
              <a:ea typeface="ＭＳ 明朝"/>
            </a:endParaRPr>
          </a:p>
        </p:txBody>
      </p:sp>
      <p:sp>
        <p:nvSpPr>
          <p:cNvPr id="48" name="Text Box 1"/>
          <p:cNvSpPr txBox="1"/>
          <p:nvPr/>
        </p:nvSpPr>
        <p:spPr>
          <a:xfrm>
            <a:off x="2927350" y="3987800"/>
            <a:ext cx="6057900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Times New Roman"/>
              <a:ea typeface="ＭＳ 明朝"/>
            </a:endParaRPr>
          </a:p>
        </p:txBody>
      </p:sp>
      <p:sp>
        <p:nvSpPr>
          <p:cNvPr id="49" name="Text Box 1"/>
          <p:cNvSpPr txBox="1"/>
          <p:nvPr/>
        </p:nvSpPr>
        <p:spPr>
          <a:xfrm>
            <a:off x="2381250" y="3810000"/>
            <a:ext cx="6057900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Times New Roman"/>
              <a:ea typeface="ＭＳ 明朝"/>
            </a:endParaRPr>
          </a:p>
        </p:txBody>
      </p:sp>
      <p:graphicFrame>
        <p:nvGraphicFramePr>
          <p:cNvPr id="193550" name="Object 1935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76885"/>
              </p:ext>
            </p:extLst>
          </p:nvPr>
        </p:nvGraphicFramePr>
        <p:xfrm>
          <a:off x="1054933" y="4344377"/>
          <a:ext cx="62484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8" imgW="2184400" imgH="368300" progId="Equation.3">
                  <p:embed/>
                </p:oleObj>
              </mc:Choice>
              <mc:Fallback>
                <p:oleObj name="Equation" r:id="rId8" imgW="2184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933" y="4344377"/>
                        <a:ext cx="62484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3557" name="Straight Connector 193556"/>
          <p:cNvCxnSpPr>
            <a:endCxn id="27" idx="6"/>
          </p:cNvCxnSpPr>
          <p:nvPr/>
        </p:nvCxnSpPr>
        <p:spPr>
          <a:xfrm flipV="1">
            <a:off x="5791200" y="3321050"/>
            <a:ext cx="889000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791200" y="3187700"/>
            <a:ext cx="774700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772150" y="3260725"/>
            <a:ext cx="889000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27" idx="7"/>
          </p:cNvCxnSpPr>
          <p:nvPr/>
        </p:nvCxnSpPr>
        <p:spPr>
          <a:xfrm flipV="1">
            <a:off x="5791200" y="3132465"/>
            <a:ext cx="628618" cy="21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803900" y="3473452"/>
            <a:ext cx="711200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784850" y="3397254"/>
            <a:ext cx="889000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717</Words>
  <Application>Microsoft Macintosh PowerPoint</Application>
  <PresentationFormat>On-screen Show (4:3)</PresentationFormat>
  <Paragraphs>247</Paragraphs>
  <Slides>60</Slides>
  <Notes>60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Office Theme</vt:lpstr>
      <vt:lpstr>\\localhost\Users\kenney\Desktop\ATMIM1:9:2014\Document8!OLE_LINK3</vt:lpstr>
      <vt:lpstr>Euclid:Users:kenney:Desktop:mult%20table.docx!OLE_LINK2</vt:lpstr>
      <vt:lpstr>Euclid:Users:kenney:Desktop:Document2.docx!OLE_LINK1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Boston College</dc:creator>
  <cp:lastModifiedBy>Boston College</cp:lastModifiedBy>
  <cp:revision>79</cp:revision>
  <dcterms:created xsi:type="dcterms:W3CDTF">2013-12-09T18:18:11Z</dcterms:created>
  <dcterms:modified xsi:type="dcterms:W3CDTF">2014-01-07T21:25:42Z</dcterms:modified>
</cp:coreProperties>
</file>